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445" r:id="rId3"/>
    <p:sldId id="381" r:id="rId4"/>
    <p:sldId id="455" r:id="rId5"/>
    <p:sldId id="467" r:id="rId6"/>
    <p:sldId id="448" r:id="rId7"/>
    <p:sldId id="449" r:id="rId8"/>
    <p:sldId id="450" r:id="rId9"/>
    <p:sldId id="451" r:id="rId10"/>
    <p:sldId id="452" r:id="rId11"/>
    <p:sldId id="454" r:id="rId12"/>
    <p:sldId id="465" r:id="rId13"/>
    <p:sldId id="456" r:id="rId14"/>
    <p:sldId id="458" r:id="rId15"/>
    <p:sldId id="457" r:id="rId16"/>
    <p:sldId id="459" r:id="rId17"/>
    <p:sldId id="460" r:id="rId18"/>
    <p:sldId id="466" r:id="rId19"/>
    <p:sldId id="461" r:id="rId20"/>
    <p:sldId id="462" r:id="rId21"/>
    <p:sldId id="463" r:id="rId22"/>
    <p:sldId id="464" r:id="rId23"/>
    <p:sldId id="469" r:id="rId24"/>
    <p:sldId id="475" r:id="rId25"/>
    <p:sldId id="470" r:id="rId26"/>
    <p:sldId id="471" r:id="rId27"/>
    <p:sldId id="472" r:id="rId28"/>
    <p:sldId id="473" r:id="rId29"/>
    <p:sldId id="474"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0" d="100"/>
          <a:sy n="80" d="100"/>
        </p:scale>
        <p:origin x="378"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5/1/2017</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5/1/2017</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t>Can I trust the Bible?</a:t>
            </a:r>
            <a:endParaRPr lang="en-US" sz="5400" dirty="0"/>
          </a:p>
        </p:txBody>
      </p:sp>
      <p:sp>
        <p:nvSpPr>
          <p:cNvPr id="3" name="Subtitle 2"/>
          <p:cNvSpPr>
            <a:spLocks noGrp="1"/>
          </p:cNvSpPr>
          <p:nvPr>
            <p:ph type="subTitle" idx="1"/>
          </p:nvPr>
        </p:nvSpPr>
        <p:spPr/>
        <p:txBody>
          <a:bodyPr>
            <a:normAutofit/>
          </a:bodyPr>
          <a:lstStyle/>
          <a:p>
            <a:r>
              <a:rPr lang="en-US" sz="3000" dirty="0" smtClean="0">
                <a:solidFill>
                  <a:schemeClr val="tx1"/>
                </a:solidFill>
              </a:rPr>
              <a:t>Examining the Origins and Authority of the New Testament</a:t>
            </a:r>
            <a:endParaRPr lang="en-US" sz="3000" dirty="0">
              <a:solidFill>
                <a:schemeClr val="tx1"/>
              </a:solidFill>
            </a:endParaRPr>
          </a:p>
        </p:txBody>
      </p:sp>
    </p:spTree>
    <p:extLst>
      <p:ext uri="{BB962C8B-B14F-4D97-AF65-F5344CB8AC3E}">
        <p14:creationId xmlns:p14="http://schemas.microsoft.com/office/powerpoint/2010/main" val="7642306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Existence of Diversity: Getting our Expectations Straight</a:t>
            </a:r>
            <a:endParaRPr lang="en-US" dirty="0"/>
          </a:p>
        </p:txBody>
      </p:sp>
      <p:sp>
        <p:nvSpPr>
          <p:cNvPr id="3" name="Content Placeholder 2"/>
          <p:cNvSpPr>
            <a:spLocks noGrp="1"/>
          </p:cNvSpPr>
          <p:nvPr>
            <p:ph idx="1"/>
          </p:nvPr>
        </p:nvSpPr>
        <p:spPr>
          <a:xfrm>
            <a:off x="940158" y="2097088"/>
            <a:ext cx="10457645" cy="4612805"/>
          </a:xfrm>
        </p:spPr>
        <p:txBody>
          <a:bodyPr>
            <a:noAutofit/>
          </a:bodyPr>
          <a:lstStyle/>
          <a:p>
            <a:r>
              <a:rPr lang="en-US" sz="2500" dirty="0" smtClean="0"/>
              <a:t>Reasons we should expect some level of disagreement </a:t>
            </a:r>
          </a:p>
          <a:p>
            <a:pPr marL="457200" lvl="1" indent="0">
              <a:buNone/>
            </a:pPr>
            <a:r>
              <a:rPr lang="en-US" sz="2500" dirty="0" smtClean="0"/>
              <a:t>(3) Resisting the Holy Spirit</a:t>
            </a:r>
          </a:p>
          <a:p>
            <a:pPr lvl="2"/>
            <a:r>
              <a:rPr lang="en-US" sz="2500" dirty="0" smtClean="0"/>
              <a:t>Acts 7:51: “</a:t>
            </a:r>
            <a:r>
              <a:rPr lang="en-US" sz="2500" dirty="0"/>
              <a:t>You stiff-necked people, uncircumcised in heart and ears, you always resist the Holy Spirit. As your fathers did, so do you</a:t>
            </a:r>
            <a:r>
              <a:rPr lang="en-US" sz="2500" dirty="0" smtClean="0"/>
              <a:t>.” </a:t>
            </a:r>
          </a:p>
          <a:p>
            <a:pPr lvl="3"/>
            <a:r>
              <a:rPr lang="en-US" sz="2500" dirty="0" smtClean="0"/>
              <a:t>Resisting Christ would also mean resisting his apostles </a:t>
            </a:r>
          </a:p>
          <a:p>
            <a:pPr lvl="2"/>
            <a:r>
              <a:rPr lang="en-US" sz="2500" dirty="0" smtClean="0"/>
              <a:t>2 </a:t>
            </a:r>
            <a:r>
              <a:rPr lang="en-US" sz="2500" dirty="0" err="1" smtClean="0"/>
              <a:t>Thess</a:t>
            </a:r>
            <a:r>
              <a:rPr lang="en-US" sz="2500" dirty="0" smtClean="0"/>
              <a:t> 2:10: “those who are perishing, because they refused to love the truth and so be saved.”</a:t>
            </a:r>
          </a:p>
          <a:p>
            <a:pPr lvl="3"/>
            <a:r>
              <a:rPr lang="en-US" sz="2500" dirty="0" smtClean="0"/>
              <a:t>The internal witness of the Holy Spirit does not mean that the canon will be universally and unanimously recognized by all </a:t>
            </a:r>
          </a:p>
        </p:txBody>
      </p:sp>
    </p:spTree>
    <p:extLst>
      <p:ext uri="{BB962C8B-B14F-4D97-AF65-F5344CB8AC3E}">
        <p14:creationId xmlns:p14="http://schemas.microsoft.com/office/powerpoint/2010/main" val="42227795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Existence of Diversity: Getting our Expectations Straight</a:t>
            </a:r>
            <a:endParaRPr lang="en-US" dirty="0"/>
          </a:p>
        </p:txBody>
      </p:sp>
      <p:sp>
        <p:nvSpPr>
          <p:cNvPr id="3" name="Content Placeholder 2"/>
          <p:cNvSpPr>
            <a:spLocks noGrp="1"/>
          </p:cNvSpPr>
          <p:nvPr>
            <p:ph idx="1"/>
          </p:nvPr>
        </p:nvSpPr>
        <p:spPr>
          <a:xfrm>
            <a:off x="940158" y="2097088"/>
            <a:ext cx="10457645" cy="4612805"/>
          </a:xfrm>
        </p:spPr>
        <p:txBody>
          <a:bodyPr>
            <a:noAutofit/>
          </a:bodyPr>
          <a:lstStyle/>
          <a:p>
            <a:r>
              <a:rPr lang="en-US" sz="1900" dirty="0" smtClean="0"/>
              <a:t>Reasons we should expect some level of disagreement </a:t>
            </a:r>
          </a:p>
          <a:p>
            <a:pPr marL="457200" lvl="1" indent="0">
              <a:buNone/>
            </a:pPr>
            <a:r>
              <a:rPr lang="en-US" dirty="0" smtClean="0"/>
              <a:t>(4) Not all groups who claim to be a part of the church really are a part of it (Mt 7:21-23; John 2:23-25; Phil 1:15-16; 1 John 2:19)</a:t>
            </a:r>
          </a:p>
          <a:p>
            <a:pPr lvl="1"/>
            <a:r>
              <a:rPr lang="en-US" dirty="0" smtClean="0"/>
              <a:t>Critics point to heretical groups and their books to argue that there was no agreement in early Christianity about which books were the right ones; this gives the false impression that there was more diversity/disagreement among early Christians than there was</a:t>
            </a:r>
          </a:p>
          <a:p>
            <a:pPr lvl="1"/>
            <a:r>
              <a:rPr lang="en-US" dirty="0" smtClean="0"/>
              <a:t>Ehrman refers to each of these groups as Christians and shows how none of them agree on books  </a:t>
            </a:r>
          </a:p>
          <a:p>
            <a:pPr lvl="2"/>
            <a:r>
              <a:rPr lang="en-US" sz="1900" dirty="0" err="1" smtClean="0"/>
              <a:t>Marcionites</a:t>
            </a:r>
            <a:r>
              <a:rPr lang="en-US" sz="1900" dirty="0" smtClean="0"/>
              <a:t> (Edited Luke)   </a:t>
            </a:r>
          </a:p>
          <a:p>
            <a:pPr lvl="2"/>
            <a:r>
              <a:rPr lang="en-US" sz="1900" dirty="0" err="1" smtClean="0"/>
              <a:t>Ebionites</a:t>
            </a:r>
            <a:r>
              <a:rPr lang="en-US" sz="1900" dirty="0" smtClean="0"/>
              <a:t> (Gospel of the Hebrews) </a:t>
            </a:r>
          </a:p>
          <a:p>
            <a:pPr lvl="2"/>
            <a:r>
              <a:rPr lang="en-US" sz="1900" dirty="0" smtClean="0"/>
              <a:t>Gnostics (Gospel of Thomas) </a:t>
            </a:r>
          </a:p>
          <a:p>
            <a:pPr lvl="2"/>
            <a:r>
              <a:rPr lang="en-US" sz="1900" dirty="0" err="1" smtClean="0"/>
              <a:t>Valentinians</a:t>
            </a:r>
            <a:r>
              <a:rPr lang="en-US" sz="1900" dirty="0" smtClean="0"/>
              <a:t> (Gospel of Truth)</a:t>
            </a:r>
          </a:p>
          <a:p>
            <a:pPr lvl="2"/>
            <a:endParaRPr lang="en-US" sz="1900" dirty="0" smtClean="0"/>
          </a:p>
          <a:p>
            <a:pPr lvl="1"/>
            <a:endParaRPr lang="en-US" sz="1900" dirty="0" smtClean="0"/>
          </a:p>
          <a:p>
            <a:pPr marL="1371600" lvl="3" indent="0">
              <a:buNone/>
            </a:pPr>
            <a:endParaRPr lang="en-US" sz="1900" dirty="0" smtClean="0"/>
          </a:p>
          <a:p>
            <a:pPr lvl="3"/>
            <a:endParaRPr lang="en-US" sz="1900" dirty="0" smtClean="0"/>
          </a:p>
        </p:txBody>
      </p:sp>
    </p:spTree>
    <p:extLst>
      <p:ext uri="{BB962C8B-B14F-4D97-AF65-F5344CB8AC3E}">
        <p14:creationId xmlns:p14="http://schemas.microsoft.com/office/powerpoint/2010/main" val="27767043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Existence of Diversity: Getting our Expectations Straight</a:t>
            </a:r>
            <a:endParaRPr lang="en-US" dirty="0"/>
          </a:p>
        </p:txBody>
      </p:sp>
      <p:sp>
        <p:nvSpPr>
          <p:cNvPr id="3" name="Content Placeholder 2"/>
          <p:cNvSpPr>
            <a:spLocks noGrp="1"/>
          </p:cNvSpPr>
          <p:nvPr>
            <p:ph idx="1"/>
          </p:nvPr>
        </p:nvSpPr>
        <p:spPr>
          <a:xfrm>
            <a:off x="940158" y="2097088"/>
            <a:ext cx="10457645" cy="4612805"/>
          </a:xfrm>
        </p:spPr>
        <p:txBody>
          <a:bodyPr>
            <a:noAutofit/>
          </a:bodyPr>
          <a:lstStyle/>
          <a:p>
            <a:r>
              <a:rPr lang="en-US" sz="2800" dirty="0" smtClean="0"/>
              <a:t>The reasons we should expect some level of disagreement </a:t>
            </a:r>
          </a:p>
          <a:p>
            <a:pPr lvl="1"/>
            <a:r>
              <a:rPr lang="en-US" sz="2400" dirty="0" smtClean="0"/>
              <a:t>When you actually consider the teachings of these groups, they cannot be considered Christian groups </a:t>
            </a:r>
          </a:p>
          <a:p>
            <a:pPr lvl="2"/>
            <a:r>
              <a:rPr lang="en-US" sz="2400" dirty="0" err="1" smtClean="0"/>
              <a:t>Marcionites</a:t>
            </a:r>
            <a:r>
              <a:rPr lang="en-US" sz="2400" dirty="0" smtClean="0"/>
              <a:t> - rejected OT and God as Creator</a:t>
            </a:r>
          </a:p>
          <a:p>
            <a:pPr lvl="2"/>
            <a:r>
              <a:rPr lang="en-US" sz="2400" dirty="0" err="1" smtClean="0"/>
              <a:t>Ebionites</a:t>
            </a:r>
            <a:r>
              <a:rPr lang="en-US" sz="2400" dirty="0" smtClean="0"/>
              <a:t> - denied the deity of Christ, required observation of OT ceremonial law</a:t>
            </a:r>
          </a:p>
          <a:p>
            <a:pPr lvl="2"/>
            <a:r>
              <a:rPr lang="en-US" sz="2400" dirty="0" smtClean="0"/>
              <a:t>Gnostics &amp; </a:t>
            </a:r>
            <a:r>
              <a:rPr lang="en-US" sz="2400" dirty="0" err="1" smtClean="0"/>
              <a:t>Valentinians</a:t>
            </a:r>
            <a:r>
              <a:rPr lang="en-US" sz="2400" dirty="0" smtClean="0"/>
              <a:t> – polytheistic, Jesus is an angel</a:t>
            </a:r>
          </a:p>
          <a:p>
            <a:pPr lvl="2"/>
            <a:endParaRPr lang="en-US" sz="2400" dirty="0" smtClean="0"/>
          </a:p>
          <a:p>
            <a:pPr lvl="1"/>
            <a:endParaRPr lang="en-US" sz="2400" dirty="0" smtClean="0"/>
          </a:p>
          <a:p>
            <a:pPr marL="1371600" lvl="3" indent="0">
              <a:buNone/>
            </a:pPr>
            <a:endParaRPr lang="en-US" dirty="0" smtClean="0"/>
          </a:p>
          <a:p>
            <a:pPr lvl="3"/>
            <a:endParaRPr lang="en-US" sz="1800" dirty="0" smtClean="0"/>
          </a:p>
        </p:txBody>
      </p:sp>
    </p:spTree>
    <p:extLst>
      <p:ext uri="{BB962C8B-B14F-4D97-AF65-F5344CB8AC3E}">
        <p14:creationId xmlns:p14="http://schemas.microsoft.com/office/powerpoint/2010/main" val="38162632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Existence of Diversity: Getting our Expectations Straight</a:t>
            </a:r>
            <a:endParaRPr lang="en-US" dirty="0"/>
          </a:p>
        </p:txBody>
      </p:sp>
      <p:sp>
        <p:nvSpPr>
          <p:cNvPr id="3" name="Content Placeholder 2"/>
          <p:cNvSpPr>
            <a:spLocks noGrp="1"/>
          </p:cNvSpPr>
          <p:nvPr>
            <p:ph idx="1"/>
          </p:nvPr>
        </p:nvSpPr>
        <p:spPr>
          <a:xfrm>
            <a:off x="940158" y="2097088"/>
            <a:ext cx="10457645" cy="4612805"/>
          </a:xfrm>
        </p:spPr>
        <p:txBody>
          <a:bodyPr>
            <a:noAutofit/>
          </a:bodyPr>
          <a:lstStyle/>
          <a:p>
            <a:r>
              <a:rPr lang="en-US" sz="3200" dirty="0" smtClean="0"/>
              <a:t>Are the texts of groups that aren’t even remotely Christian in their beliefs legitimate examples of canonical diversity and disagreement about which books belong in the canon? </a:t>
            </a:r>
          </a:p>
          <a:p>
            <a:pPr lvl="1"/>
            <a:r>
              <a:rPr lang="en-US" sz="2400" dirty="0"/>
              <a:t>Just because a group </a:t>
            </a:r>
            <a:r>
              <a:rPr lang="en-US" sz="2400" dirty="0" smtClean="0"/>
              <a:t>or author claimed </a:t>
            </a:r>
            <a:r>
              <a:rPr lang="en-US" sz="2400" dirty="0"/>
              <a:t>to be Christian and orthodox doesn’t mean they were </a:t>
            </a:r>
            <a:r>
              <a:rPr lang="en-US" sz="2400" dirty="0" smtClean="0"/>
              <a:t>(</a:t>
            </a:r>
            <a:r>
              <a:rPr lang="en-US" sz="2400" i="1" dirty="0" smtClean="0"/>
              <a:t>Epistle to Flora</a:t>
            </a:r>
            <a:r>
              <a:rPr lang="en-US" sz="2400" dirty="0" smtClean="0"/>
              <a:t>)</a:t>
            </a:r>
            <a:endParaRPr lang="en-US" sz="2400" dirty="0"/>
          </a:p>
          <a:p>
            <a:pPr lvl="1"/>
            <a:r>
              <a:rPr lang="en-US" sz="2400" dirty="0" smtClean="0"/>
              <a:t>Buying </a:t>
            </a:r>
            <a:r>
              <a:rPr lang="en-US" sz="2400" dirty="0" err="1" smtClean="0"/>
              <a:t>Ehrman’s</a:t>
            </a:r>
            <a:r>
              <a:rPr lang="en-US" sz="2400" dirty="0" smtClean="0"/>
              <a:t> argument would be like someone saying today, “You Christians can’t agree on which books belong in the canon because Mormons don’t agree.” But the fact that Mormons have the Book of Mormon is not an argument against Christian unity on the canon </a:t>
            </a:r>
          </a:p>
        </p:txBody>
      </p:sp>
    </p:spTree>
    <p:extLst>
      <p:ext uri="{BB962C8B-B14F-4D97-AF65-F5344CB8AC3E}">
        <p14:creationId xmlns:p14="http://schemas.microsoft.com/office/powerpoint/2010/main" val="37809197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Existence of Diversity: Getting our Expectations Straight</a:t>
            </a:r>
            <a:endParaRPr lang="en-US" dirty="0"/>
          </a:p>
        </p:txBody>
      </p:sp>
      <p:sp>
        <p:nvSpPr>
          <p:cNvPr id="3" name="Content Placeholder 2"/>
          <p:cNvSpPr>
            <a:spLocks noGrp="1"/>
          </p:cNvSpPr>
          <p:nvPr>
            <p:ph idx="1"/>
          </p:nvPr>
        </p:nvSpPr>
        <p:spPr>
          <a:xfrm>
            <a:off x="865589" y="1826631"/>
            <a:ext cx="10457645" cy="4612805"/>
          </a:xfrm>
        </p:spPr>
        <p:txBody>
          <a:bodyPr>
            <a:noAutofit/>
          </a:bodyPr>
          <a:lstStyle/>
          <a:p>
            <a:r>
              <a:rPr lang="en-US" sz="2800" dirty="0" smtClean="0"/>
              <a:t>Equivalent today: Marshall Applewhite &amp; the group Heaven’s Gate (1990s)</a:t>
            </a:r>
          </a:p>
          <a:p>
            <a:pPr lvl="1"/>
            <a:r>
              <a:rPr lang="en-US" sz="2400" dirty="0" smtClean="0"/>
              <a:t>Headline: “Christians believe in mass suicide and UFOs” and newspaper editor defends the article by saying, “Marshall claimed to be a prophet of Jesus, so that must be what Christians believe” </a:t>
            </a:r>
            <a:endParaRPr lang="en-US" sz="2400" dirty="0"/>
          </a:p>
          <a:p>
            <a:r>
              <a:rPr lang="en-US" sz="2800" dirty="0"/>
              <a:t>Why should the beliefs of heretical groups be </a:t>
            </a:r>
            <a:r>
              <a:rPr lang="en-US" sz="2800" dirty="0" smtClean="0"/>
              <a:t>compelling </a:t>
            </a:r>
            <a:r>
              <a:rPr lang="en-US" sz="2800" dirty="0"/>
              <a:t>to us as evidence of </a:t>
            </a:r>
            <a:r>
              <a:rPr lang="en-US" sz="2800" dirty="0" smtClean="0"/>
              <a:t>disagreement within Christianity? </a:t>
            </a:r>
            <a:endParaRPr lang="en-US" sz="2800" dirty="0"/>
          </a:p>
          <a:p>
            <a:endParaRPr lang="en-US" sz="2000" dirty="0" smtClean="0"/>
          </a:p>
        </p:txBody>
      </p:sp>
    </p:spTree>
    <p:extLst>
      <p:ext uri="{BB962C8B-B14F-4D97-AF65-F5344CB8AC3E}">
        <p14:creationId xmlns:p14="http://schemas.microsoft.com/office/powerpoint/2010/main" val="5765492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Existence of Diversity: </a:t>
            </a:r>
            <a:r>
              <a:rPr lang="en-US" dirty="0"/>
              <a:t>Getting our Expectations Straight</a:t>
            </a:r>
            <a:endParaRPr lang="en-US" dirty="0"/>
          </a:p>
        </p:txBody>
      </p:sp>
      <p:sp>
        <p:nvSpPr>
          <p:cNvPr id="3" name="Content Placeholder 2"/>
          <p:cNvSpPr>
            <a:spLocks noGrp="1"/>
          </p:cNvSpPr>
          <p:nvPr>
            <p:ph idx="1"/>
          </p:nvPr>
        </p:nvSpPr>
        <p:spPr>
          <a:xfrm>
            <a:off x="940158" y="2097088"/>
            <a:ext cx="10457645" cy="4612805"/>
          </a:xfrm>
        </p:spPr>
        <p:txBody>
          <a:bodyPr>
            <a:noAutofit/>
          </a:bodyPr>
          <a:lstStyle/>
          <a:p>
            <a:r>
              <a:rPr lang="en-US" dirty="0" smtClean="0"/>
              <a:t>Summary of first defeater-defeater: The canonical diversity doesn’t work because immediate, absolute agreement is not needed for corporate reception to be a reliable guide </a:t>
            </a:r>
          </a:p>
          <a:p>
            <a:pPr lvl="1"/>
            <a:r>
              <a:rPr lang="en-US" sz="2350" dirty="0" smtClean="0"/>
              <a:t>Books were received and recognized through the ordinary channels of historical process, so we should expect there to have been some discussion over books </a:t>
            </a:r>
          </a:p>
          <a:p>
            <a:pPr lvl="1"/>
            <a:r>
              <a:rPr lang="en-US" sz="2350" dirty="0" smtClean="0"/>
              <a:t>Scripture gives us reasons to expect disagreement about books (false teachers, spiritual opposition, resisting the spirit, individuals/groups claiming to be Christian)  </a:t>
            </a:r>
          </a:p>
          <a:p>
            <a:pPr lvl="1"/>
            <a:r>
              <a:rPr lang="en-US" sz="2350" dirty="0" smtClean="0"/>
              <a:t>Therefore, canonical diversity does not invalidate the biblical warrant for believing that the church is a reliable guide to which books are from God </a:t>
            </a:r>
          </a:p>
        </p:txBody>
      </p:sp>
    </p:spTree>
    <p:extLst>
      <p:ext uri="{BB962C8B-B14F-4D97-AF65-F5344CB8AC3E}">
        <p14:creationId xmlns:p14="http://schemas.microsoft.com/office/powerpoint/2010/main" val="19634019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Extent of Diversity: The Emergence of a Canonical Core </a:t>
            </a:r>
            <a:endParaRPr lang="en-US" dirty="0"/>
          </a:p>
        </p:txBody>
      </p:sp>
      <p:sp>
        <p:nvSpPr>
          <p:cNvPr id="3" name="Content Placeholder 2"/>
          <p:cNvSpPr>
            <a:spLocks noGrp="1"/>
          </p:cNvSpPr>
          <p:nvPr>
            <p:ph idx="1"/>
          </p:nvPr>
        </p:nvSpPr>
        <p:spPr>
          <a:xfrm>
            <a:off x="940158" y="2097088"/>
            <a:ext cx="10457645" cy="4612805"/>
          </a:xfrm>
        </p:spPr>
        <p:txBody>
          <a:bodyPr>
            <a:noAutofit/>
          </a:bodyPr>
          <a:lstStyle/>
          <a:p>
            <a:r>
              <a:rPr lang="en-US" dirty="0" smtClean="0"/>
              <a:t>Second defeater-defeater to canonical diversity: the extent of disagreement about NT books is exaggerated by critics</a:t>
            </a:r>
          </a:p>
          <a:p>
            <a:r>
              <a:rPr lang="en-US" dirty="0" smtClean="0"/>
              <a:t>When were NT books recognized as canonical by the church? How early was it? How far back do we see evidence for a New Testament canon? </a:t>
            </a:r>
          </a:p>
          <a:p>
            <a:pPr lvl="1"/>
            <a:r>
              <a:rPr lang="en-US" sz="2400" dirty="0" smtClean="0"/>
              <a:t>Elaine </a:t>
            </a:r>
            <a:r>
              <a:rPr lang="en-US" sz="2400" dirty="0" err="1" smtClean="0"/>
              <a:t>Pagels</a:t>
            </a:r>
            <a:r>
              <a:rPr lang="en-US" sz="2400" dirty="0" smtClean="0"/>
              <a:t>: concept of canon non-existent until 2</a:t>
            </a:r>
            <a:r>
              <a:rPr lang="en-US" sz="2400" baseline="30000" dirty="0" smtClean="0"/>
              <a:t>nd</a:t>
            </a:r>
            <a:r>
              <a:rPr lang="en-US" sz="2400" dirty="0" smtClean="0"/>
              <a:t> century (Irenaeus) </a:t>
            </a:r>
          </a:p>
          <a:p>
            <a:pPr lvl="1"/>
            <a:r>
              <a:rPr lang="en-US" dirty="0" smtClean="0"/>
              <a:t>There was a core canon corporately recognized from a very early date while the boundaries of the canon were still a little fuzzy </a:t>
            </a:r>
          </a:p>
          <a:p>
            <a:r>
              <a:rPr lang="en-US" dirty="0" smtClean="0"/>
              <a:t>What we’re going to do: Take a look at the historical evidence (50-200 AD) to see that there was a core canon coming out of the first century  </a:t>
            </a:r>
          </a:p>
          <a:p>
            <a:pPr lvl="1"/>
            <a:r>
              <a:rPr lang="en-US" sz="2400" dirty="0"/>
              <a:t>2 Peter, 2-3 John, Jude and </a:t>
            </a:r>
            <a:r>
              <a:rPr lang="en-US" sz="2400" dirty="0" smtClean="0"/>
              <a:t>Revelation are the books that were debated </a:t>
            </a:r>
          </a:p>
        </p:txBody>
      </p:sp>
    </p:spTree>
    <p:extLst>
      <p:ext uri="{BB962C8B-B14F-4D97-AF65-F5344CB8AC3E}">
        <p14:creationId xmlns:p14="http://schemas.microsoft.com/office/powerpoint/2010/main" val="6263137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Extent of Diversity: The Emergence of a Canonical Core </a:t>
            </a:r>
            <a:endParaRPr lang="en-US" dirty="0"/>
          </a:p>
        </p:txBody>
      </p:sp>
      <p:sp>
        <p:nvSpPr>
          <p:cNvPr id="3" name="Content Placeholder 2"/>
          <p:cNvSpPr>
            <a:spLocks noGrp="1"/>
          </p:cNvSpPr>
          <p:nvPr>
            <p:ph idx="1"/>
          </p:nvPr>
        </p:nvSpPr>
        <p:spPr>
          <a:xfrm>
            <a:off x="940158" y="2097088"/>
            <a:ext cx="10457645" cy="4612805"/>
          </a:xfrm>
        </p:spPr>
        <p:txBody>
          <a:bodyPr>
            <a:noAutofit/>
          </a:bodyPr>
          <a:lstStyle/>
          <a:p>
            <a:r>
              <a:rPr lang="en-US" sz="3200" dirty="0" smtClean="0"/>
              <a:t>The New Testament Writings: Early References to Canonical Books</a:t>
            </a:r>
          </a:p>
          <a:p>
            <a:pPr lvl="1"/>
            <a:r>
              <a:rPr lang="en-US" sz="2800" dirty="0" smtClean="0"/>
              <a:t>The NT itself indicates the recognition of new books </a:t>
            </a:r>
          </a:p>
          <a:p>
            <a:pPr lvl="1"/>
            <a:r>
              <a:rPr lang="en-US" sz="2800" dirty="0" smtClean="0"/>
              <a:t>2 Peter 3:15b-16: “</a:t>
            </a:r>
            <a:r>
              <a:rPr lang="en-US" sz="2800" dirty="0"/>
              <a:t>our beloved brother Paul also wrote to you according to the wisdom given him, </a:t>
            </a:r>
            <a:r>
              <a:rPr lang="en-US" sz="2800" baseline="30000" dirty="0"/>
              <a:t>16</a:t>
            </a:r>
            <a:r>
              <a:rPr lang="en-US" sz="2800" dirty="0"/>
              <a:t> as he does in </a:t>
            </a:r>
            <a:r>
              <a:rPr lang="en-US" sz="2800" u="sng" dirty="0"/>
              <a:t>all his letters </a:t>
            </a:r>
            <a:r>
              <a:rPr lang="en-US" sz="2800" dirty="0"/>
              <a:t>when he speaks in them of these matters. There are some things in them that are hard to understand, which the ignorant and unstable twist to their own destruction, as they do </a:t>
            </a:r>
            <a:r>
              <a:rPr lang="en-US" sz="2800" u="sng" dirty="0"/>
              <a:t>the other Scriptures</a:t>
            </a:r>
            <a:r>
              <a:rPr lang="en-US" sz="2800" dirty="0" smtClean="0"/>
              <a:t>.”</a:t>
            </a:r>
          </a:p>
        </p:txBody>
      </p:sp>
    </p:spTree>
    <p:extLst>
      <p:ext uri="{BB962C8B-B14F-4D97-AF65-F5344CB8AC3E}">
        <p14:creationId xmlns:p14="http://schemas.microsoft.com/office/powerpoint/2010/main" val="4908915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Extent of Diversity: The Emergence of a Canonical Core </a:t>
            </a:r>
            <a:endParaRPr lang="en-US" dirty="0"/>
          </a:p>
        </p:txBody>
      </p:sp>
      <p:sp>
        <p:nvSpPr>
          <p:cNvPr id="3" name="Content Placeholder 2"/>
          <p:cNvSpPr>
            <a:spLocks noGrp="1"/>
          </p:cNvSpPr>
          <p:nvPr>
            <p:ph idx="1"/>
          </p:nvPr>
        </p:nvSpPr>
        <p:spPr>
          <a:xfrm>
            <a:off x="940158" y="2097088"/>
            <a:ext cx="10457645" cy="4612805"/>
          </a:xfrm>
        </p:spPr>
        <p:txBody>
          <a:bodyPr>
            <a:noAutofit/>
          </a:bodyPr>
          <a:lstStyle/>
          <a:p>
            <a:pPr marL="457200" indent="-457200">
              <a:buAutoNum type="arabicParenBoth"/>
            </a:pPr>
            <a:r>
              <a:rPr lang="en-US" sz="2200" dirty="0"/>
              <a:t>2</a:t>
            </a:r>
            <a:r>
              <a:rPr lang="en-US" sz="2200" dirty="0" smtClean="0"/>
              <a:t> Peter </a:t>
            </a:r>
            <a:r>
              <a:rPr lang="en-US" sz="2200" dirty="0"/>
              <a:t>is dated 63-65 AD and </a:t>
            </a:r>
            <a:r>
              <a:rPr lang="en-US" sz="2200" dirty="0" smtClean="0"/>
              <a:t>Peter says the churches in Asia Minor had received letters from Paul</a:t>
            </a:r>
            <a:endParaRPr lang="en-US" sz="2200" dirty="0"/>
          </a:p>
          <a:p>
            <a:pPr marL="457200" indent="-457200">
              <a:buAutoNum type="arabicParenBoth"/>
            </a:pPr>
            <a:r>
              <a:rPr lang="en-US" sz="2200" dirty="0"/>
              <a:t>Peter </a:t>
            </a:r>
            <a:r>
              <a:rPr lang="en-US" sz="2200" dirty="0" smtClean="0"/>
              <a:t>refers to </a:t>
            </a:r>
            <a:r>
              <a:rPr lang="en-US" sz="2200" dirty="0"/>
              <a:t>a collection of Paul’s </a:t>
            </a:r>
            <a:r>
              <a:rPr lang="en-US" sz="2200" i="1" dirty="0"/>
              <a:t>letters</a:t>
            </a:r>
            <a:r>
              <a:rPr lang="en-US" sz="2200" dirty="0"/>
              <a:t>, plural </a:t>
            </a:r>
          </a:p>
          <a:p>
            <a:pPr marL="457200" indent="-457200">
              <a:buAutoNum type="arabicParenBoth"/>
            </a:pPr>
            <a:r>
              <a:rPr lang="en-US" sz="2200" dirty="0"/>
              <a:t>Peter </a:t>
            </a:r>
            <a:r>
              <a:rPr lang="en-US" sz="2200" dirty="0" smtClean="0"/>
              <a:t>references </a:t>
            </a:r>
            <a:r>
              <a:rPr lang="en-US" sz="2200" dirty="0"/>
              <a:t>Paul’s letters as Scripture in an off-handed way as though it was already clearly established</a:t>
            </a:r>
          </a:p>
          <a:p>
            <a:pPr marL="457200" indent="-457200">
              <a:buAutoNum type="arabicParenBoth"/>
            </a:pPr>
            <a:r>
              <a:rPr lang="en-US" sz="2200" dirty="0"/>
              <a:t>If Paul’s apostolic letters are regarded as authoritative Scripture, then by implication Peter’s letters are Scripture too (Peter is “canonically conscious”) </a:t>
            </a:r>
          </a:p>
          <a:p>
            <a:pPr marL="457200" indent="-457200">
              <a:buAutoNum type="arabicParenBoth"/>
            </a:pPr>
            <a:r>
              <a:rPr lang="en-US" sz="2200" dirty="0"/>
              <a:t>So what do critics do with this passage? This passage is clear evidence that 2 Peter is a forgery because there was no sense of canon in the 60s</a:t>
            </a:r>
          </a:p>
          <a:p>
            <a:pPr lvl="1"/>
            <a:endParaRPr lang="en-US" sz="1800" dirty="0" smtClean="0"/>
          </a:p>
        </p:txBody>
      </p:sp>
    </p:spTree>
    <p:extLst>
      <p:ext uri="{BB962C8B-B14F-4D97-AF65-F5344CB8AC3E}">
        <p14:creationId xmlns:p14="http://schemas.microsoft.com/office/powerpoint/2010/main" val="1655791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Extent of Diversity: The Emergence of a Canonical Core </a:t>
            </a:r>
            <a:endParaRPr lang="en-US" dirty="0"/>
          </a:p>
        </p:txBody>
      </p:sp>
      <p:sp>
        <p:nvSpPr>
          <p:cNvPr id="3" name="Content Placeholder 2"/>
          <p:cNvSpPr>
            <a:spLocks noGrp="1"/>
          </p:cNvSpPr>
          <p:nvPr>
            <p:ph idx="1"/>
          </p:nvPr>
        </p:nvSpPr>
        <p:spPr>
          <a:xfrm>
            <a:off x="940158" y="2097088"/>
            <a:ext cx="10457645" cy="4612805"/>
          </a:xfrm>
        </p:spPr>
        <p:txBody>
          <a:bodyPr>
            <a:noAutofit/>
          </a:bodyPr>
          <a:lstStyle/>
          <a:p>
            <a:r>
              <a:rPr lang="en-US" dirty="0" smtClean="0"/>
              <a:t>The New Testament Writings: Early References to Canonical Books</a:t>
            </a:r>
          </a:p>
          <a:p>
            <a:pPr lvl="1"/>
            <a:r>
              <a:rPr lang="en-US" dirty="0" smtClean="0"/>
              <a:t>2 Peter 3:1-2: “</a:t>
            </a:r>
            <a:r>
              <a:rPr lang="en-US" dirty="0"/>
              <a:t>This is now the second letter that I am writing to you, beloved. In both of them I am stirring up your sincere mind by way of reminder, </a:t>
            </a:r>
            <a:r>
              <a:rPr lang="en-US" baseline="30000" dirty="0"/>
              <a:t>2</a:t>
            </a:r>
            <a:r>
              <a:rPr lang="en-US" dirty="0"/>
              <a:t> that you should remember the predictions of the holy prophets </a:t>
            </a:r>
            <a:r>
              <a:rPr lang="en-US" u="sng" dirty="0"/>
              <a:t>and the commandment of the Lord and Savior through your </a:t>
            </a:r>
            <a:r>
              <a:rPr lang="en-US" u="sng" dirty="0" smtClean="0"/>
              <a:t>apostles</a:t>
            </a:r>
            <a:r>
              <a:rPr lang="en-US" dirty="0" smtClean="0"/>
              <a:t>”</a:t>
            </a:r>
          </a:p>
          <a:p>
            <a:pPr marL="800100" lvl="1" indent="-342900">
              <a:buAutoNum type="arabicParenBoth"/>
            </a:pPr>
            <a:r>
              <a:rPr lang="en-US" dirty="0" smtClean="0"/>
              <a:t> The predictions of the prophets is a reference to OT writings </a:t>
            </a:r>
          </a:p>
          <a:p>
            <a:pPr marL="800100" lvl="1" indent="-342900">
              <a:buAutoNum type="arabicParenBoth"/>
            </a:pPr>
            <a:r>
              <a:rPr lang="en-US" dirty="0" smtClean="0"/>
              <a:t> The command of the Lord and Savior through the apostles = the writings of the apostles </a:t>
            </a:r>
          </a:p>
          <a:p>
            <a:pPr marL="800100" lvl="1" indent="-342900">
              <a:buAutoNum type="arabicParenBoth"/>
            </a:pPr>
            <a:r>
              <a:rPr lang="en-US" dirty="0"/>
              <a:t> </a:t>
            </a:r>
            <a:r>
              <a:rPr lang="en-US" dirty="0" smtClean="0"/>
              <a:t>Peter appears to be conscious of a bi-covenantal canon (Old Testament and New Testament)</a:t>
            </a:r>
          </a:p>
          <a:p>
            <a:pPr marL="800100" lvl="1" indent="-342900">
              <a:buAutoNum type="arabicParenBoth"/>
            </a:pPr>
            <a:r>
              <a:rPr lang="en-US" dirty="0" smtClean="0"/>
              <a:t> Critics: Peter (actually someone pretending to be Peter) is referring to oral apostolic tradition </a:t>
            </a:r>
          </a:p>
          <a:p>
            <a:pPr lvl="2"/>
            <a:r>
              <a:rPr lang="en-US" dirty="0" smtClean="0"/>
              <a:t>The parallel with the writings of the prophets would seem to indicate that Peter is talking about writings </a:t>
            </a:r>
          </a:p>
          <a:p>
            <a:pPr lvl="2"/>
            <a:r>
              <a:rPr lang="en-US" dirty="0" smtClean="0"/>
              <a:t>Peter is saying his second letter is the commandment of the Lord and Savior through an apostle </a:t>
            </a:r>
          </a:p>
        </p:txBody>
      </p:sp>
    </p:spTree>
    <p:extLst>
      <p:ext uri="{BB962C8B-B14F-4D97-AF65-F5344CB8AC3E}">
        <p14:creationId xmlns:p14="http://schemas.microsoft.com/office/powerpoint/2010/main" val="41602282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a:grpSpLocks noChangeAspect="1"/>
          </p:cNvGrpSpPr>
          <p:nvPr/>
        </p:nvGrpSpPr>
        <p:grpSpPr>
          <a:xfrm>
            <a:off x="955343" y="1403798"/>
            <a:ext cx="10000511" cy="5106184"/>
            <a:chOff x="955343" y="1392072"/>
            <a:chExt cx="10522424" cy="5117910"/>
          </a:xfrm>
        </p:grpSpPr>
        <p:sp>
          <p:nvSpPr>
            <p:cNvPr id="7" name="Oval 6"/>
            <p:cNvSpPr/>
            <p:nvPr/>
          </p:nvSpPr>
          <p:spPr>
            <a:xfrm>
              <a:off x="955343" y="1392072"/>
              <a:ext cx="10522424" cy="5117910"/>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grpSp>
          <p:nvGrpSpPr>
            <p:cNvPr id="18" name="Group 17"/>
            <p:cNvGrpSpPr/>
            <p:nvPr/>
          </p:nvGrpSpPr>
          <p:grpSpPr>
            <a:xfrm>
              <a:off x="1425406" y="1791432"/>
              <a:ext cx="9572345" cy="3831587"/>
              <a:chOff x="1425406" y="1791432"/>
              <a:chExt cx="9572345" cy="3831587"/>
            </a:xfrm>
          </p:grpSpPr>
          <p:sp>
            <p:nvSpPr>
              <p:cNvPr id="3" name="Isosceles Triangle 2"/>
              <p:cNvSpPr>
                <a:spLocks/>
              </p:cNvSpPr>
              <p:nvPr/>
            </p:nvSpPr>
            <p:spPr>
              <a:xfrm>
                <a:off x="4782606" y="2815742"/>
                <a:ext cx="2909753" cy="211324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r>
                  <a:rPr lang="en-US" sz="2400" dirty="0"/>
                  <a:t>Marks of Canonicity</a:t>
                </a:r>
              </a:p>
            </p:txBody>
          </p:sp>
          <p:sp>
            <p:nvSpPr>
              <p:cNvPr id="4" name="TextBox 3"/>
              <p:cNvSpPr txBox="1">
                <a:spLocks/>
              </p:cNvSpPr>
              <p:nvPr/>
            </p:nvSpPr>
            <p:spPr>
              <a:xfrm>
                <a:off x="5040335" y="1791432"/>
                <a:ext cx="2286000" cy="457200"/>
              </a:xfrm>
              <a:prstGeom prst="rect">
                <a:avLst/>
              </a:prstGeom>
              <a:noFill/>
            </p:spPr>
            <p:txBody>
              <a:bodyPr wrap="none" rtlCol="0">
                <a:normAutofit fontScale="92500" lnSpcReduction="10000"/>
              </a:bodyPr>
              <a:lstStyle/>
              <a:p>
                <a:pPr algn="ctr"/>
                <a:r>
                  <a:rPr lang="en-US" sz="2800" dirty="0"/>
                  <a:t>Divine Qualities</a:t>
                </a:r>
              </a:p>
            </p:txBody>
          </p:sp>
          <p:sp>
            <p:nvSpPr>
              <p:cNvPr id="5" name="TextBox 4"/>
              <p:cNvSpPr txBox="1">
                <a:spLocks/>
              </p:cNvSpPr>
              <p:nvPr/>
            </p:nvSpPr>
            <p:spPr>
              <a:xfrm>
                <a:off x="2688345" y="5134130"/>
                <a:ext cx="2743200" cy="457200"/>
              </a:xfrm>
              <a:prstGeom prst="rect">
                <a:avLst/>
              </a:prstGeom>
              <a:noFill/>
            </p:spPr>
            <p:txBody>
              <a:bodyPr wrap="none" rtlCol="0">
                <a:normAutofit fontScale="92500" lnSpcReduction="10000"/>
              </a:bodyPr>
              <a:lstStyle/>
              <a:p>
                <a:pPr algn="ctr"/>
                <a:r>
                  <a:rPr lang="en-US" sz="2800" dirty="0"/>
                  <a:t>Apostolic Origins</a:t>
                </a:r>
              </a:p>
            </p:txBody>
          </p:sp>
          <p:sp>
            <p:nvSpPr>
              <p:cNvPr id="6" name="TextBox 5"/>
              <p:cNvSpPr txBox="1">
                <a:spLocks/>
              </p:cNvSpPr>
              <p:nvPr/>
            </p:nvSpPr>
            <p:spPr>
              <a:xfrm>
                <a:off x="6808767" y="5165819"/>
                <a:ext cx="3017520" cy="457200"/>
              </a:xfrm>
              <a:prstGeom prst="rect">
                <a:avLst/>
              </a:prstGeom>
              <a:noFill/>
            </p:spPr>
            <p:txBody>
              <a:bodyPr wrap="square" rtlCol="0">
                <a:normAutofit fontScale="85000" lnSpcReduction="10000"/>
              </a:bodyPr>
              <a:lstStyle/>
              <a:p>
                <a:pPr algn="ctr"/>
                <a:r>
                  <a:rPr lang="en-US" sz="3100" dirty="0"/>
                  <a:t>Corporate</a:t>
                </a:r>
                <a:r>
                  <a:rPr lang="en-US" sz="2800" dirty="0"/>
                  <a:t> Reception </a:t>
                </a:r>
                <a:endParaRPr lang="en-US" sz="2000" dirty="0"/>
              </a:p>
            </p:txBody>
          </p:sp>
          <p:sp>
            <p:nvSpPr>
              <p:cNvPr id="8" name="TextBox 7"/>
              <p:cNvSpPr txBox="1">
                <a:spLocks/>
              </p:cNvSpPr>
              <p:nvPr/>
            </p:nvSpPr>
            <p:spPr>
              <a:xfrm>
                <a:off x="1425406" y="3064214"/>
                <a:ext cx="3305392" cy="1200329"/>
              </a:xfrm>
              <a:prstGeom prst="rect">
                <a:avLst/>
              </a:prstGeom>
              <a:noFill/>
            </p:spPr>
            <p:txBody>
              <a:bodyPr wrap="square" rtlCol="0">
                <a:normAutofit/>
              </a:bodyPr>
              <a:lstStyle/>
              <a:p>
                <a:pPr algn="ctr"/>
                <a:r>
                  <a:rPr lang="en-US" sz="3600" dirty="0"/>
                  <a:t>Testimony of the</a:t>
                </a:r>
              </a:p>
              <a:p>
                <a:pPr algn="ctr"/>
                <a:r>
                  <a:rPr lang="en-US" sz="3600" dirty="0"/>
                  <a:t> Holy Spirit</a:t>
                </a:r>
              </a:p>
            </p:txBody>
          </p:sp>
          <p:sp>
            <p:nvSpPr>
              <p:cNvPr id="9" name="TextBox 8"/>
              <p:cNvSpPr txBox="1">
                <a:spLocks noChangeAspect="1"/>
              </p:cNvSpPr>
              <p:nvPr/>
            </p:nvSpPr>
            <p:spPr>
              <a:xfrm>
                <a:off x="7692359" y="3050810"/>
                <a:ext cx="3305392" cy="1227136"/>
              </a:xfrm>
              <a:prstGeom prst="rect">
                <a:avLst/>
              </a:prstGeom>
              <a:noFill/>
            </p:spPr>
            <p:txBody>
              <a:bodyPr wrap="square" rtlCol="0">
                <a:normAutofit/>
              </a:bodyPr>
              <a:lstStyle/>
              <a:p>
                <a:pPr algn="ctr"/>
                <a:r>
                  <a:rPr lang="en-US" sz="3600" dirty="0"/>
                  <a:t>Testimony of the</a:t>
                </a:r>
              </a:p>
              <a:p>
                <a:pPr algn="ctr"/>
                <a:r>
                  <a:rPr lang="en-US" sz="3600" dirty="0"/>
                  <a:t> Holy Spirit</a:t>
                </a:r>
              </a:p>
            </p:txBody>
          </p:sp>
        </p:grpSp>
      </p:grpSp>
      <p:sp>
        <p:nvSpPr>
          <p:cNvPr id="2" name="TextBox 1"/>
          <p:cNvSpPr txBox="1"/>
          <p:nvPr/>
        </p:nvSpPr>
        <p:spPr>
          <a:xfrm>
            <a:off x="1957589" y="695459"/>
            <a:ext cx="8409904" cy="646331"/>
          </a:xfrm>
          <a:prstGeom prst="rect">
            <a:avLst/>
          </a:prstGeom>
          <a:noFill/>
        </p:spPr>
        <p:txBody>
          <a:bodyPr wrap="square" rtlCol="0">
            <a:spAutoFit/>
          </a:bodyPr>
          <a:lstStyle/>
          <a:p>
            <a:pPr algn="ctr"/>
            <a:r>
              <a:rPr lang="en-US" sz="3600" dirty="0" smtClean="0"/>
              <a:t>How do I know a book is from God?</a:t>
            </a:r>
            <a:endParaRPr lang="en-US" sz="3600" dirty="0"/>
          </a:p>
        </p:txBody>
      </p:sp>
    </p:spTree>
    <p:extLst>
      <p:ext uri="{BB962C8B-B14F-4D97-AF65-F5344CB8AC3E}">
        <p14:creationId xmlns:p14="http://schemas.microsoft.com/office/powerpoint/2010/main" val="1591933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Extent of Diversity: The Emergence of a Canonical Core </a:t>
            </a:r>
            <a:endParaRPr lang="en-US" dirty="0"/>
          </a:p>
        </p:txBody>
      </p:sp>
      <p:sp>
        <p:nvSpPr>
          <p:cNvPr id="3" name="Content Placeholder 2"/>
          <p:cNvSpPr>
            <a:spLocks noGrp="1"/>
          </p:cNvSpPr>
          <p:nvPr>
            <p:ph idx="1"/>
          </p:nvPr>
        </p:nvSpPr>
        <p:spPr>
          <a:xfrm>
            <a:off x="940158" y="2097088"/>
            <a:ext cx="10457645" cy="4612805"/>
          </a:xfrm>
        </p:spPr>
        <p:txBody>
          <a:bodyPr>
            <a:noAutofit/>
          </a:bodyPr>
          <a:lstStyle/>
          <a:p>
            <a:r>
              <a:rPr lang="en-US" dirty="0" smtClean="0"/>
              <a:t>The New Testament Writings: Early References to Canonical Books</a:t>
            </a:r>
          </a:p>
          <a:p>
            <a:pPr lvl="1"/>
            <a:r>
              <a:rPr lang="en-US" dirty="0" smtClean="0"/>
              <a:t>1 Timothy 5:18: </a:t>
            </a:r>
            <a:r>
              <a:rPr lang="en-US" dirty="0"/>
              <a:t>For the Scripture says, "You shall not muzzle an ox when it treads out the grain," and, "The laborer deserves his wages</a:t>
            </a:r>
            <a:r>
              <a:rPr lang="en-US" dirty="0" smtClean="0"/>
              <a:t>.“</a:t>
            </a:r>
          </a:p>
          <a:p>
            <a:pPr marL="457200" lvl="1" indent="0">
              <a:buNone/>
            </a:pPr>
            <a:r>
              <a:rPr lang="en-US" dirty="0" smtClean="0"/>
              <a:t>(1) Both citations are written, not oral tradition (“Scripture says”)</a:t>
            </a:r>
          </a:p>
          <a:p>
            <a:pPr marL="457200" lvl="1" indent="0">
              <a:buNone/>
            </a:pPr>
            <a:r>
              <a:rPr lang="en-US" dirty="0" smtClean="0"/>
              <a:t>(2)</a:t>
            </a:r>
            <a:r>
              <a:rPr lang="en-US" dirty="0"/>
              <a:t> </a:t>
            </a:r>
            <a:r>
              <a:rPr lang="en-US" dirty="0" smtClean="0"/>
              <a:t>Both citations are “Scripture” (Deuteronomy 25:4)</a:t>
            </a:r>
          </a:p>
          <a:p>
            <a:pPr marL="457200" lvl="1" indent="0">
              <a:buNone/>
            </a:pPr>
            <a:r>
              <a:rPr lang="en-US" dirty="0" smtClean="0"/>
              <a:t>(3) There’s only one text that matches Paul’s second reference (Luke 10:7)</a:t>
            </a:r>
          </a:p>
          <a:p>
            <a:pPr marL="457200" lvl="1" indent="0">
              <a:buNone/>
            </a:pPr>
            <a:r>
              <a:rPr lang="en-US" dirty="0" smtClean="0"/>
              <a:t>(4) Dating: 1 Timothy was probably written mid-60s; Luke was probably written late 50s or early 60s and Paul cites it as Scripture </a:t>
            </a:r>
            <a:endParaRPr lang="en-US" dirty="0"/>
          </a:p>
          <a:p>
            <a:pPr marL="457200" lvl="1" indent="0">
              <a:buNone/>
            </a:pPr>
            <a:r>
              <a:rPr lang="en-US" dirty="0" smtClean="0"/>
              <a:t>(5) Critics: This proves 1 Timothy is a forged 2</a:t>
            </a:r>
            <a:r>
              <a:rPr lang="en-US" baseline="30000" dirty="0" smtClean="0"/>
              <a:t>nd</a:t>
            </a:r>
            <a:r>
              <a:rPr lang="en-US" dirty="0" smtClean="0"/>
              <a:t> century text!</a:t>
            </a:r>
          </a:p>
          <a:p>
            <a:pPr lvl="2"/>
            <a:r>
              <a:rPr lang="en-US" sz="2000" dirty="0" smtClean="0"/>
              <a:t>Even if we grant critics the argument, this proves that the early church was treating letters as authoritative Scripture much earlier than the 2</a:t>
            </a:r>
            <a:r>
              <a:rPr lang="en-US" sz="2000" baseline="30000" dirty="0" smtClean="0"/>
              <a:t>nd</a:t>
            </a:r>
            <a:r>
              <a:rPr lang="en-US" sz="2000" dirty="0" smtClean="0"/>
              <a:t> or 4</a:t>
            </a:r>
            <a:r>
              <a:rPr lang="en-US" sz="2000" baseline="30000" dirty="0" smtClean="0"/>
              <a:t>th</a:t>
            </a:r>
            <a:r>
              <a:rPr lang="en-US" sz="2000" dirty="0" smtClean="0"/>
              <a:t> centuries</a:t>
            </a:r>
          </a:p>
        </p:txBody>
      </p:sp>
    </p:spTree>
    <p:extLst>
      <p:ext uri="{BB962C8B-B14F-4D97-AF65-F5344CB8AC3E}">
        <p14:creationId xmlns:p14="http://schemas.microsoft.com/office/powerpoint/2010/main" val="30646529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Extent of Diversity: The Emergence of a Canonical Core </a:t>
            </a:r>
            <a:endParaRPr lang="en-US" dirty="0"/>
          </a:p>
        </p:txBody>
      </p:sp>
      <p:sp>
        <p:nvSpPr>
          <p:cNvPr id="3" name="Content Placeholder 2"/>
          <p:cNvSpPr>
            <a:spLocks noGrp="1"/>
          </p:cNvSpPr>
          <p:nvPr>
            <p:ph idx="1"/>
          </p:nvPr>
        </p:nvSpPr>
        <p:spPr>
          <a:xfrm>
            <a:off x="940158" y="2097088"/>
            <a:ext cx="10457645" cy="4612805"/>
          </a:xfrm>
        </p:spPr>
        <p:txBody>
          <a:bodyPr>
            <a:noAutofit/>
          </a:bodyPr>
          <a:lstStyle/>
          <a:p>
            <a:r>
              <a:rPr lang="en-US" dirty="0" smtClean="0"/>
              <a:t>The New Testament Writings: Public Reading of Scripture </a:t>
            </a:r>
          </a:p>
          <a:p>
            <a:pPr lvl="1"/>
            <a:r>
              <a:rPr lang="en-US" dirty="0" smtClean="0"/>
              <a:t>The apostles give instruction to read their letters to the public assembly </a:t>
            </a:r>
          </a:p>
          <a:p>
            <a:pPr lvl="1"/>
            <a:r>
              <a:rPr lang="en-US" dirty="0" smtClean="0"/>
              <a:t>Colossians 4:16: “</a:t>
            </a:r>
            <a:r>
              <a:rPr lang="en-US" dirty="0"/>
              <a:t>And when this letter has been read among you, have it also read in the church of the </a:t>
            </a:r>
            <a:r>
              <a:rPr lang="en-US" dirty="0" err="1" smtClean="0"/>
              <a:t>Laodiceans</a:t>
            </a:r>
            <a:r>
              <a:rPr lang="en-US" dirty="0" smtClean="0"/>
              <a:t>” </a:t>
            </a:r>
          </a:p>
          <a:p>
            <a:pPr lvl="1"/>
            <a:r>
              <a:rPr lang="en-US" dirty="0" smtClean="0"/>
              <a:t>1Thessalonians 5:27: “</a:t>
            </a:r>
            <a:r>
              <a:rPr lang="en-US" dirty="0"/>
              <a:t>I put you under oath before the Lord to have this letter read to all the brothers</a:t>
            </a:r>
            <a:r>
              <a:rPr lang="en-US" dirty="0" smtClean="0"/>
              <a:t>.” </a:t>
            </a:r>
          </a:p>
          <a:p>
            <a:pPr lvl="1"/>
            <a:r>
              <a:rPr lang="en-US" dirty="0" smtClean="0"/>
              <a:t>Revelation 1:3: “</a:t>
            </a:r>
            <a:r>
              <a:rPr lang="en-US" dirty="0"/>
              <a:t>Blessed is the one who reads aloud the words of this prophecy, and blessed are those who hear, and who keep what is written in it, for the time is near</a:t>
            </a:r>
            <a:r>
              <a:rPr lang="en-US" dirty="0" smtClean="0"/>
              <a:t>.”</a:t>
            </a:r>
          </a:p>
          <a:p>
            <a:pPr lvl="1"/>
            <a:r>
              <a:rPr lang="en-US" dirty="0" smtClean="0"/>
              <a:t>1 Timothy 4:13: “</a:t>
            </a:r>
            <a:r>
              <a:rPr lang="en-US" dirty="0"/>
              <a:t>Until I come, devote yourself to the public reading of Scripture, to exhortation, to teaching</a:t>
            </a:r>
            <a:r>
              <a:rPr lang="en-US" dirty="0" smtClean="0"/>
              <a:t>.”</a:t>
            </a:r>
          </a:p>
          <a:p>
            <a:pPr lvl="1"/>
            <a:endParaRPr lang="en-US" dirty="0" smtClean="0"/>
          </a:p>
          <a:p>
            <a:endParaRPr lang="en-US" sz="2000" dirty="0" smtClean="0"/>
          </a:p>
          <a:p>
            <a:pPr lvl="1"/>
            <a:endParaRPr lang="en-US" sz="1600" dirty="0" smtClean="0"/>
          </a:p>
        </p:txBody>
      </p:sp>
    </p:spTree>
    <p:extLst>
      <p:ext uri="{BB962C8B-B14F-4D97-AF65-F5344CB8AC3E}">
        <p14:creationId xmlns:p14="http://schemas.microsoft.com/office/powerpoint/2010/main" val="13254482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Extent of Diversity: The Emergence of a Canonical Core </a:t>
            </a:r>
            <a:endParaRPr lang="en-US" dirty="0"/>
          </a:p>
        </p:txBody>
      </p:sp>
      <p:sp>
        <p:nvSpPr>
          <p:cNvPr id="3" name="Content Placeholder 2"/>
          <p:cNvSpPr>
            <a:spLocks noGrp="1"/>
          </p:cNvSpPr>
          <p:nvPr>
            <p:ph idx="1"/>
          </p:nvPr>
        </p:nvSpPr>
        <p:spPr>
          <a:xfrm>
            <a:off x="940158" y="1957590"/>
            <a:ext cx="10457645" cy="4752304"/>
          </a:xfrm>
        </p:spPr>
        <p:txBody>
          <a:bodyPr>
            <a:noAutofit/>
          </a:bodyPr>
          <a:lstStyle/>
          <a:p>
            <a:pPr marL="457200" indent="-457200">
              <a:buAutoNum type="arabicParenBoth"/>
            </a:pPr>
            <a:r>
              <a:rPr lang="en-US" sz="2000" dirty="0" smtClean="0"/>
              <a:t>The public reading of Scripture during worship was a standard practice for God’s people going all the way back to the OT</a:t>
            </a:r>
          </a:p>
          <a:p>
            <a:pPr marL="457200" indent="-457200">
              <a:buAutoNum type="arabicParenBoth"/>
            </a:pPr>
            <a:r>
              <a:rPr lang="en-US" sz="2000" dirty="0" smtClean="0"/>
              <a:t>The apostles command that Scripture be read in worship, and on numerous occasions command that their letters be read to the congregation </a:t>
            </a:r>
          </a:p>
          <a:p>
            <a:pPr lvl="1"/>
            <a:r>
              <a:rPr lang="en-US" sz="1800" dirty="0" smtClean="0"/>
              <a:t>Implication: the apostles understood that their letters were Scripture and therefore were to be read in the public assembly as the Lord’s authoritative word </a:t>
            </a:r>
          </a:p>
          <a:p>
            <a:r>
              <a:rPr lang="en-US" dirty="0" smtClean="0"/>
              <a:t>Justin Martyr, “And on the day called Sunday, all who live in cities or in the country gather together to one place, and </a:t>
            </a:r>
            <a:r>
              <a:rPr lang="en-US" u="sng" dirty="0" smtClean="0"/>
              <a:t>the memoirs of the apostles or the writings of the prophets are read</a:t>
            </a:r>
            <a:r>
              <a:rPr lang="en-US" dirty="0" smtClean="0"/>
              <a:t>, as long as time permits; then, when the reader has ceased, the [pastor] verbally instructs, and exhorts to the imitation of these good things.” </a:t>
            </a:r>
            <a:endParaRPr lang="en-US" sz="1800" dirty="0" smtClean="0"/>
          </a:p>
          <a:p>
            <a:pPr lvl="1"/>
            <a:endParaRPr lang="en-US" sz="1400" dirty="0" smtClean="0"/>
          </a:p>
        </p:txBody>
      </p:sp>
    </p:spTree>
    <p:extLst>
      <p:ext uri="{BB962C8B-B14F-4D97-AF65-F5344CB8AC3E}">
        <p14:creationId xmlns:p14="http://schemas.microsoft.com/office/powerpoint/2010/main" val="36375978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Extent of Diversity: The Emergence of a Canonical Core </a:t>
            </a:r>
            <a:endParaRPr lang="en-US" dirty="0"/>
          </a:p>
        </p:txBody>
      </p:sp>
      <p:sp>
        <p:nvSpPr>
          <p:cNvPr id="3" name="Content Placeholder 2"/>
          <p:cNvSpPr>
            <a:spLocks noGrp="1"/>
          </p:cNvSpPr>
          <p:nvPr>
            <p:ph idx="1"/>
          </p:nvPr>
        </p:nvSpPr>
        <p:spPr>
          <a:xfrm>
            <a:off x="940158" y="1957590"/>
            <a:ext cx="10457645" cy="4752304"/>
          </a:xfrm>
        </p:spPr>
        <p:txBody>
          <a:bodyPr>
            <a:noAutofit/>
          </a:bodyPr>
          <a:lstStyle/>
          <a:p>
            <a:r>
              <a:rPr lang="en-US" sz="2800" dirty="0" smtClean="0"/>
              <a:t>The Apostolic Fathers (90-200 AD) </a:t>
            </a:r>
          </a:p>
          <a:p>
            <a:pPr lvl="1"/>
            <a:r>
              <a:rPr lang="en-US" sz="2800" dirty="0" smtClean="0"/>
              <a:t>Earliest Christian writings we have outside the Bible </a:t>
            </a:r>
          </a:p>
          <a:p>
            <a:pPr lvl="1"/>
            <a:r>
              <a:rPr lang="en-US" sz="2800" dirty="0" smtClean="0"/>
              <a:t>Critics reject the value of the apostolic fathers because when they quote Jesus and the apostles they are allegedly just quoting oral tradition, not written texts </a:t>
            </a:r>
          </a:p>
        </p:txBody>
      </p:sp>
    </p:spTree>
    <p:extLst>
      <p:ext uri="{BB962C8B-B14F-4D97-AF65-F5344CB8AC3E}">
        <p14:creationId xmlns:p14="http://schemas.microsoft.com/office/powerpoint/2010/main" val="7663805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Extent of Diversity: The Emergence of a Canonical Core </a:t>
            </a:r>
            <a:endParaRPr lang="en-US" dirty="0"/>
          </a:p>
        </p:txBody>
      </p:sp>
      <p:sp>
        <p:nvSpPr>
          <p:cNvPr id="3" name="Content Placeholder 2"/>
          <p:cNvSpPr>
            <a:spLocks noGrp="1"/>
          </p:cNvSpPr>
          <p:nvPr>
            <p:ph idx="1"/>
          </p:nvPr>
        </p:nvSpPr>
        <p:spPr>
          <a:xfrm>
            <a:off x="940158" y="1957590"/>
            <a:ext cx="10457645" cy="4752304"/>
          </a:xfrm>
        </p:spPr>
        <p:txBody>
          <a:bodyPr>
            <a:noAutofit/>
          </a:bodyPr>
          <a:lstStyle/>
          <a:p>
            <a:r>
              <a:rPr lang="en-US" sz="2800" dirty="0" smtClean="0"/>
              <a:t>The Apostolic Fathers (90-200 AD) </a:t>
            </a:r>
          </a:p>
          <a:p>
            <a:r>
              <a:rPr lang="en-US" dirty="0"/>
              <a:t>1 Clement (probably the oldest Christian writing we have outside NT)</a:t>
            </a:r>
          </a:p>
          <a:p>
            <a:pPr lvl="1"/>
            <a:r>
              <a:rPr lang="en-US" sz="2400" dirty="0"/>
              <a:t>End of 1</a:t>
            </a:r>
            <a:r>
              <a:rPr lang="en-US" sz="2400" baseline="30000" dirty="0"/>
              <a:t>st</a:t>
            </a:r>
            <a:r>
              <a:rPr lang="en-US" sz="2400" dirty="0"/>
              <a:t> century, writing to church in Corinth</a:t>
            </a:r>
          </a:p>
          <a:p>
            <a:pPr lvl="1"/>
            <a:r>
              <a:rPr lang="en-US" sz="2400" dirty="0"/>
              <a:t>“Take up the epistle of that blessed apostle, Paul… To be sure, he sent you a letter in the Spirit concerning himself and Cephas and Apollos.” (1 Clem </a:t>
            </a:r>
            <a:r>
              <a:rPr lang="en-US" sz="2400" dirty="0" smtClean="0"/>
              <a:t>47.1-3</a:t>
            </a:r>
            <a:r>
              <a:rPr lang="en-US" sz="2400" dirty="0"/>
              <a:t>) </a:t>
            </a:r>
          </a:p>
          <a:p>
            <a:pPr lvl="2"/>
            <a:r>
              <a:rPr lang="en-US" sz="2000" dirty="0"/>
              <a:t>(1) Clear he’s referring to 1 Corinthians </a:t>
            </a:r>
            <a:endParaRPr lang="en-US" sz="2000" dirty="0" smtClean="0"/>
          </a:p>
          <a:p>
            <a:pPr lvl="2"/>
            <a:r>
              <a:rPr lang="en-US" sz="2000" dirty="0" smtClean="0"/>
              <a:t>(</a:t>
            </a:r>
            <a:r>
              <a:rPr lang="en-US" sz="2000" dirty="0"/>
              <a:t>2) Clement doesn’t doubt that they have the letter </a:t>
            </a:r>
            <a:endParaRPr lang="en-US" sz="2000" dirty="0" smtClean="0"/>
          </a:p>
          <a:p>
            <a:pPr lvl="2"/>
            <a:r>
              <a:rPr lang="en-US" sz="2000" dirty="0" smtClean="0"/>
              <a:t>(</a:t>
            </a:r>
            <a:r>
              <a:rPr lang="en-US" sz="2000" dirty="0"/>
              <a:t>3) Clement gives Paul special status as ‘blessed apostle’ </a:t>
            </a:r>
            <a:endParaRPr lang="en-US" sz="2000" dirty="0" smtClean="0"/>
          </a:p>
          <a:p>
            <a:pPr lvl="2"/>
            <a:r>
              <a:rPr lang="en-US" sz="2000" dirty="0" smtClean="0"/>
              <a:t>(</a:t>
            </a:r>
            <a:r>
              <a:rPr lang="en-US" sz="2000" dirty="0"/>
              <a:t>4) Clement saw Paul’s letter as inspired Scripture, ‘letter in the Spirit’ </a:t>
            </a:r>
            <a:endParaRPr lang="en-US" sz="2000" dirty="0"/>
          </a:p>
        </p:txBody>
      </p:sp>
    </p:spTree>
    <p:extLst>
      <p:ext uri="{BB962C8B-B14F-4D97-AF65-F5344CB8AC3E}">
        <p14:creationId xmlns:p14="http://schemas.microsoft.com/office/powerpoint/2010/main" val="35562555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Extent of Diversity: The Emergence of a Canonical Core </a:t>
            </a:r>
            <a:endParaRPr lang="en-US" dirty="0"/>
          </a:p>
        </p:txBody>
      </p:sp>
      <p:sp>
        <p:nvSpPr>
          <p:cNvPr id="3" name="Content Placeholder 2"/>
          <p:cNvSpPr>
            <a:spLocks noGrp="1"/>
          </p:cNvSpPr>
          <p:nvPr>
            <p:ph idx="1"/>
          </p:nvPr>
        </p:nvSpPr>
        <p:spPr>
          <a:xfrm>
            <a:off x="940158" y="1957590"/>
            <a:ext cx="10457645" cy="4752304"/>
          </a:xfrm>
        </p:spPr>
        <p:txBody>
          <a:bodyPr>
            <a:noAutofit/>
          </a:bodyPr>
          <a:lstStyle/>
          <a:p>
            <a:r>
              <a:rPr lang="en-US" sz="3200" dirty="0" smtClean="0"/>
              <a:t>The Apostolic Fathers (90-200 AD) </a:t>
            </a:r>
          </a:p>
          <a:p>
            <a:pPr lvl="1"/>
            <a:r>
              <a:rPr lang="en-US" sz="2800" dirty="0" smtClean="0"/>
              <a:t>The </a:t>
            </a:r>
            <a:r>
              <a:rPr lang="en-US" sz="2800" dirty="0" err="1" smtClean="0"/>
              <a:t>Didache</a:t>
            </a:r>
            <a:r>
              <a:rPr lang="en-US" sz="2800" dirty="0" smtClean="0"/>
              <a:t> (circa 100 AD) – reads like a church manual </a:t>
            </a:r>
          </a:p>
          <a:p>
            <a:pPr lvl="1"/>
            <a:r>
              <a:rPr lang="en-US" sz="2800" dirty="0"/>
              <a:t>“Nor should you pray like the hypocrites, but as the </a:t>
            </a:r>
            <a:r>
              <a:rPr lang="en-US" sz="2800" i="1" dirty="0"/>
              <a:t>Lord commanded in his gospel</a:t>
            </a:r>
            <a:r>
              <a:rPr lang="en-US" sz="2800" dirty="0"/>
              <a:t>, you should pray as follows, ‘Our Father in heaven…’” (</a:t>
            </a:r>
            <a:r>
              <a:rPr lang="en-US" sz="2800" i="1" dirty="0"/>
              <a:t>Did</a:t>
            </a:r>
            <a:r>
              <a:rPr lang="en-US" sz="2800" dirty="0"/>
              <a:t>. 8.2) </a:t>
            </a:r>
            <a:endParaRPr lang="en-US" sz="2800" dirty="0" smtClean="0"/>
          </a:p>
          <a:p>
            <a:pPr lvl="2"/>
            <a:r>
              <a:rPr lang="en-US" sz="2400" dirty="0" smtClean="0"/>
              <a:t>(1</a:t>
            </a:r>
            <a:r>
              <a:rPr lang="en-US" sz="2400" dirty="0"/>
              <a:t>) Cites the Gospel of Matthew </a:t>
            </a:r>
            <a:endParaRPr lang="en-US" sz="2400" dirty="0" smtClean="0"/>
          </a:p>
          <a:p>
            <a:pPr lvl="2"/>
            <a:r>
              <a:rPr lang="en-US" sz="2400" dirty="0" smtClean="0"/>
              <a:t>(</a:t>
            </a:r>
            <a:r>
              <a:rPr lang="en-US" sz="2400" dirty="0"/>
              <a:t>2) Uses it as an authoritative source for the command of Jesus </a:t>
            </a:r>
            <a:endParaRPr lang="en-US" sz="2400" dirty="0" smtClean="0"/>
          </a:p>
          <a:p>
            <a:pPr lvl="2"/>
            <a:r>
              <a:rPr lang="en-US" sz="2400" dirty="0" smtClean="0"/>
              <a:t>(</a:t>
            </a:r>
            <a:r>
              <a:rPr lang="en-US" sz="2400" dirty="0"/>
              <a:t>3) Language of “his gospel” refers to written text</a:t>
            </a:r>
            <a:endParaRPr lang="en-US" sz="2400" dirty="0"/>
          </a:p>
          <a:p>
            <a:pPr lvl="1"/>
            <a:endParaRPr lang="en-US" sz="2400" dirty="0"/>
          </a:p>
        </p:txBody>
      </p:sp>
    </p:spTree>
    <p:extLst>
      <p:ext uri="{BB962C8B-B14F-4D97-AF65-F5344CB8AC3E}">
        <p14:creationId xmlns:p14="http://schemas.microsoft.com/office/powerpoint/2010/main" val="39343592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Extent of Diversity: The Emergence of a Canonical Core </a:t>
            </a:r>
            <a:endParaRPr lang="en-US" dirty="0"/>
          </a:p>
        </p:txBody>
      </p:sp>
      <p:sp>
        <p:nvSpPr>
          <p:cNvPr id="3" name="Content Placeholder 2"/>
          <p:cNvSpPr>
            <a:spLocks noGrp="1"/>
          </p:cNvSpPr>
          <p:nvPr>
            <p:ph idx="1"/>
          </p:nvPr>
        </p:nvSpPr>
        <p:spPr>
          <a:xfrm>
            <a:off x="940158" y="1957590"/>
            <a:ext cx="10457645" cy="4752304"/>
          </a:xfrm>
        </p:spPr>
        <p:txBody>
          <a:bodyPr>
            <a:noAutofit/>
          </a:bodyPr>
          <a:lstStyle/>
          <a:p>
            <a:r>
              <a:rPr lang="en-US" sz="3200" dirty="0" smtClean="0"/>
              <a:t>The Apostolic Fathers (90-200 AD) </a:t>
            </a:r>
          </a:p>
          <a:p>
            <a:pPr lvl="1"/>
            <a:r>
              <a:rPr lang="en-US" sz="2800" dirty="0" smtClean="0"/>
              <a:t>The </a:t>
            </a:r>
            <a:r>
              <a:rPr lang="en-US" sz="2800" dirty="0" err="1" smtClean="0"/>
              <a:t>Didache</a:t>
            </a:r>
            <a:r>
              <a:rPr lang="en-US" sz="2800" dirty="0" smtClean="0"/>
              <a:t> (circa 100 AD)</a:t>
            </a:r>
          </a:p>
          <a:p>
            <a:pPr lvl="1"/>
            <a:r>
              <a:rPr lang="en-US" sz="2800" dirty="0" smtClean="0"/>
              <a:t>Referring to the Gospels, “Do </a:t>
            </a:r>
            <a:r>
              <a:rPr lang="en-US" sz="2800" dirty="0"/>
              <a:t>not abandon the commandments of the </a:t>
            </a:r>
            <a:r>
              <a:rPr lang="en-US" sz="2800" dirty="0" smtClean="0"/>
              <a:t>Lord, </a:t>
            </a:r>
            <a:r>
              <a:rPr lang="en-US" sz="2800" dirty="0"/>
              <a:t>but guard </a:t>
            </a:r>
            <a:r>
              <a:rPr lang="en-US" sz="2800" dirty="0" smtClean="0"/>
              <a:t>what </a:t>
            </a:r>
            <a:r>
              <a:rPr lang="en-US" sz="2800" dirty="0"/>
              <a:t>you have received, neither </a:t>
            </a:r>
            <a:r>
              <a:rPr lang="en-US" sz="2800" dirty="0" smtClean="0"/>
              <a:t>adding </a:t>
            </a:r>
            <a:r>
              <a:rPr lang="en-US" sz="2800" dirty="0"/>
              <a:t>to </a:t>
            </a:r>
            <a:r>
              <a:rPr lang="en-US" sz="2800" dirty="0" smtClean="0"/>
              <a:t>them </a:t>
            </a:r>
            <a:r>
              <a:rPr lang="en-US" sz="2800" dirty="0"/>
              <a:t>or taking </a:t>
            </a:r>
            <a:r>
              <a:rPr lang="en-US" sz="2800" dirty="0" smtClean="0"/>
              <a:t>away.” </a:t>
            </a:r>
            <a:r>
              <a:rPr lang="en-US" sz="2800" dirty="0"/>
              <a:t>(</a:t>
            </a:r>
            <a:r>
              <a:rPr lang="en-US" sz="2800" i="1" dirty="0"/>
              <a:t>Did</a:t>
            </a:r>
            <a:r>
              <a:rPr lang="en-US" sz="2800" dirty="0"/>
              <a:t> 4.13</a:t>
            </a:r>
            <a:r>
              <a:rPr lang="en-US" sz="2800" dirty="0" smtClean="0"/>
              <a:t>)</a:t>
            </a:r>
          </a:p>
          <a:p>
            <a:pPr lvl="2"/>
            <a:r>
              <a:rPr lang="en-US" sz="2400" dirty="0" smtClean="0"/>
              <a:t>(</a:t>
            </a:r>
            <a:r>
              <a:rPr lang="en-US" sz="2400" dirty="0"/>
              <a:t>1) The </a:t>
            </a:r>
            <a:r>
              <a:rPr lang="en-US" sz="2400" dirty="0" err="1"/>
              <a:t>D</a:t>
            </a:r>
            <a:r>
              <a:rPr lang="en-US" sz="2400" dirty="0" err="1" smtClean="0"/>
              <a:t>idache</a:t>
            </a:r>
            <a:r>
              <a:rPr lang="en-US" sz="2400" dirty="0" smtClean="0"/>
              <a:t> </a:t>
            </a:r>
            <a:r>
              <a:rPr lang="en-US" sz="2400" dirty="0"/>
              <a:t>takes </a:t>
            </a:r>
            <a:r>
              <a:rPr lang="en-US" sz="2400" dirty="0" smtClean="0"/>
              <a:t>Deuteronomy </a:t>
            </a:r>
            <a:r>
              <a:rPr lang="en-US" sz="2400" dirty="0"/>
              <a:t>4:2 and its warning and applies it to the Gospels. It is a scribal warning not to change the </a:t>
            </a:r>
            <a:r>
              <a:rPr lang="en-US" sz="2400" dirty="0" smtClean="0"/>
              <a:t>text! </a:t>
            </a:r>
          </a:p>
          <a:p>
            <a:pPr lvl="2"/>
            <a:r>
              <a:rPr lang="en-US" sz="2400" dirty="0" smtClean="0"/>
              <a:t>(</a:t>
            </a:r>
            <a:r>
              <a:rPr lang="en-US" sz="2400" dirty="0"/>
              <a:t>2) Connects YHWH in </a:t>
            </a:r>
            <a:r>
              <a:rPr lang="en-US" sz="2400" dirty="0" smtClean="0"/>
              <a:t>Deuteronomy </a:t>
            </a:r>
            <a:r>
              <a:rPr lang="en-US" sz="2400" dirty="0"/>
              <a:t>with Jesus in the Gospels</a:t>
            </a:r>
            <a:endParaRPr lang="en-US" sz="2400" dirty="0"/>
          </a:p>
          <a:p>
            <a:pPr lvl="1"/>
            <a:endParaRPr lang="en-US" sz="2400" dirty="0"/>
          </a:p>
        </p:txBody>
      </p:sp>
    </p:spTree>
    <p:extLst>
      <p:ext uri="{BB962C8B-B14F-4D97-AF65-F5344CB8AC3E}">
        <p14:creationId xmlns:p14="http://schemas.microsoft.com/office/powerpoint/2010/main" val="40582766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Extent of Diversity: The Emergence of a Canonical Core </a:t>
            </a:r>
            <a:endParaRPr lang="en-US" dirty="0"/>
          </a:p>
        </p:txBody>
      </p:sp>
      <p:sp>
        <p:nvSpPr>
          <p:cNvPr id="3" name="Content Placeholder 2"/>
          <p:cNvSpPr>
            <a:spLocks noGrp="1"/>
          </p:cNvSpPr>
          <p:nvPr>
            <p:ph idx="1"/>
          </p:nvPr>
        </p:nvSpPr>
        <p:spPr>
          <a:xfrm>
            <a:off x="940158" y="1957590"/>
            <a:ext cx="10457645" cy="4752304"/>
          </a:xfrm>
        </p:spPr>
        <p:txBody>
          <a:bodyPr>
            <a:noAutofit/>
          </a:bodyPr>
          <a:lstStyle/>
          <a:p>
            <a:r>
              <a:rPr lang="en-US" sz="3200" dirty="0" smtClean="0"/>
              <a:t>The Apostolic Fathers (90-200 AD) </a:t>
            </a:r>
          </a:p>
          <a:p>
            <a:pPr lvl="1"/>
            <a:r>
              <a:rPr lang="en-US" sz="3200" dirty="0" smtClean="0"/>
              <a:t>Ignatius (early 2nd century)</a:t>
            </a:r>
          </a:p>
          <a:p>
            <a:pPr lvl="1"/>
            <a:r>
              <a:rPr lang="en-US" sz="2800" dirty="0"/>
              <a:t>“Paul, who was sanctified, who gained a good report, who was right blessed, in whose footsteps may I be found when I shall attain to God, who in </a:t>
            </a:r>
            <a:r>
              <a:rPr lang="en-US" sz="2800" i="1" dirty="0"/>
              <a:t>every epistle </a:t>
            </a:r>
            <a:r>
              <a:rPr lang="en-US" sz="2800" dirty="0"/>
              <a:t>makes mention of you in Christ Jesus.” (</a:t>
            </a:r>
            <a:r>
              <a:rPr lang="en-US" sz="2800" i="1" dirty="0"/>
              <a:t>Eph</a:t>
            </a:r>
            <a:r>
              <a:rPr lang="en-US" sz="2800" dirty="0"/>
              <a:t>. 12.2) </a:t>
            </a:r>
            <a:endParaRPr lang="en-US" sz="2800" dirty="0"/>
          </a:p>
          <a:p>
            <a:pPr lvl="2"/>
            <a:r>
              <a:rPr lang="en-US" sz="2400" dirty="0" smtClean="0"/>
              <a:t>(</a:t>
            </a:r>
            <a:r>
              <a:rPr lang="en-US" sz="2400" dirty="0"/>
              <a:t>1) Paul is highly honored </a:t>
            </a:r>
            <a:endParaRPr lang="en-US" sz="2400" dirty="0" smtClean="0"/>
          </a:p>
          <a:p>
            <a:pPr lvl="2"/>
            <a:r>
              <a:rPr lang="en-US" sz="2400" dirty="0" smtClean="0"/>
              <a:t>(</a:t>
            </a:r>
            <a:r>
              <a:rPr lang="en-US" sz="2400" dirty="0"/>
              <a:t>2) Ignatius says Paul makes mention of </a:t>
            </a:r>
            <a:r>
              <a:rPr lang="en-US" sz="2400" dirty="0" smtClean="0"/>
              <a:t>the Ephesians </a:t>
            </a:r>
            <a:r>
              <a:rPr lang="en-US" sz="2400" dirty="0"/>
              <a:t>in </a:t>
            </a:r>
            <a:r>
              <a:rPr lang="en-US" sz="2400" i="1" dirty="0"/>
              <a:t>every epistle</a:t>
            </a:r>
            <a:r>
              <a:rPr lang="en-US" sz="2400" dirty="0"/>
              <a:t> </a:t>
            </a:r>
            <a:endParaRPr lang="en-US" sz="2400" dirty="0"/>
          </a:p>
          <a:p>
            <a:pPr lvl="1"/>
            <a:endParaRPr lang="en-US" sz="2400" dirty="0"/>
          </a:p>
          <a:p>
            <a:pPr lvl="1"/>
            <a:endParaRPr lang="en-US" sz="2400" dirty="0"/>
          </a:p>
        </p:txBody>
      </p:sp>
    </p:spTree>
    <p:extLst>
      <p:ext uri="{BB962C8B-B14F-4D97-AF65-F5344CB8AC3E}">
        <p14:creationId xmlns:p14="http://schemas.microsoft.com/office/powerpoint/2010/main" val="31561323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Extent of Diversity: The Emergence of a Canonical Core </a:t>
            </a:r>
            <a:endParaRPr lang="en-US" dirty="0"/>
          </a:p>
        </p:txBody>
      </p:sp>
      <p:sp>
        <p:nvSpPr>
          <p:cNvPr id="3" name="Content Placeholder 2"/>
          <p:cNvSpPr>
            <a:spLocks noGrp="1"/>
          </p:cNvSpPr>
          <p:nvPr>
            <p:ph idx="1"/>
          </p:nvPr>
        </p:nvSpPr>
        <p:spPr>
          <a:xfrm>
            <a:off x="940158" y="1957590"/>
            <a:ext cx="10457645" cy="4752304"/>
          </a:xfrm>
        </p:spPr>
        <p:txBody>
          <a:bodyPr>
            <a:noAutofit/>
          </a:bodyPr>
          <a:lstStyle/>
          <a:p>
            <a:r>
              <a:rPr lang="en-US" sz="3200" dirty="0" smtClean="0"/>
              <a:t>The Apostolic Fathers (90-200 AD) </a:t>
            </a:r>
          </a:p>
          <a:p>
            <a:pPr lvl="1"/>
            <a:r>
              <a:rPr lang="en-US" sz="3200" dirty="0"/>
              <a:t>Polycarp (bishop of Smyrna, disciple of John, early 2</a:t>
            </a:r>
            <a:r>
              <a:rPr lang="en-US" sz="3200" baseline="30000" dirty="0"/>
              <a:t>nd</a:t>
            </a:r>
            <a:r>
              <a:rPr lang="en-US" sz="3200" dirty="0"/>
              <a:t> cent</a:t>
            </a:r>
            <a:r>
              <a:rPr lang="en-US" sz="3200" dirty="0" smtClean="0"/>
              <a:t>)</a:t>
            </a:r>
          </a:p>
          <a:p>
            <a:pPr lvl="2"/>
            <a:r>
              <a:rPr lang="en-US" sz="2800" dirty="0"/>
              <a:t>“As it is written in these Scriptures, ‘Be angry and do not sin and do not let the sun go down on your anger.’” (</a:t>
            </a:r>
            <a:r>
              <a:rPr lang="en-US" sz="2800" i="1" dirty="0"/>
              <a:t>Phil</a:t>
            </a:r>
            <a:r>
              <a:rPr lang="en-US" sz="2800" dirty="0"/>
              <a:t>. 12.1</a:t>
            </a:r>
            <a:r>
              <a:rPr lang="en-US" sz="2800" dirty="0" smtClean="0"/>
              <a:t>)</a:t>
            </a:r>
          </a:p>
          <a:p>
            <a:pPr lvl="3"/>
            <a:r>
              <a:rPr lang="en-US" sz="2800" dirty="0" smtClean="0"/>
              <a:t>(</a:t>
            </a:r>
            <a:r>
              <a:rPr lang="en-US" sz="2800" dirty="0"/>
              <a:t>1)  Quotes </a:t>
            </a:r>
            <a:r>
              <a:rPr lang="en-US" sz="2800" dirty="0" smtClean="0"/>
              <a:t>Ephesians </a:t>
            </a:r>
            <a:r>
              <a:rPr lang="en-US" sz="2800" dirty="0"/>
              <a:t>4:26 as Scripture</a:t>
            </a:r>
            <a:endParaRPr lang="en-US" sz="2800" dirty="0"/>
          </a:p>
          <a:p>
            <a:pPr lvl="2"/>
            <a:endParaRPr lang="en-US" sz="2200" dirty="0"/>
          </a:p>
          <a:p>
            <a:pPr lvl="1"/>
            <a:endParaRPr lang="en-US" sz="2400" dirty="0"/>
          </a:p>
        </p:txBody>
      </p:sp>
    </p:spTree>
    <p:extLst>
      <p:ext uri="{BB962C8B-B14F-4D97-AF65-F5344CB8AC3E}">
        <p14:creationId xmlns:p14="http://schemas.microsoft.com/office/powerpoint/2010/main" val="11181273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Extent of Diversity: The Emergence of a Canonical Core </a:t>
            </a:r>
            <a:endParaRPr lang="en-US" dirty="0"/>
          </a:p>
        </p:txBody>
      </p:sp>
      <p:sp>
        <p:nvSpPr>
          <p:cNvPr id="3" name="Content Placeholder 2"/>
          <p:cNvSpPr>
            <a:spLocks noGrp="1"/>
          </p:cNvSpPr>
          <p:nvPr>
            <p:ph idx="1"/>
          </p:nvPr>
        </p:nvSpPr>
        <p:spPr>
          <a:xfrm>
            <a:off x="940158" y="1957590"/>
            <a:ext cx="10457645" cy="4752304"/>
          </a:xfrm>
        </p:spPr>
        <p:txBody>
          <a:bodyPr>
            <a:noAutofit/>
          </a:bodyPr>
          <a:lstStyle/>
          <a:p>
            <a:r>
              <a:rPr lang="en-US" sz="3200" dirty="0" smtClean="0"/>
              <a:t>The Apostolic Fathers (90-200 AD) </a:t>
            </a:r>
          </a:p>
          <a:p>
            <a:pPr lvl="1"/>
            <a:r>
              <a:rPr lang="en-US" sz="3200" i="1" dirty="0"/>
              <a:t>Epistle of Barnabas</a:t>
            </a:r>
            <a:r>
              <a:rPr lang="en-US" sz="3200" dirty="0"/>
              <a:t> </a:t>
            </a:r>
            <a:r>
              <a:rPr lang="en-US" sz="3200" dirty="0" smtClean="0"/>
              <a:t>(circa </a:t>
            </a:r>
            <a:r>
              <a:rPr lang="en-US" sz="3200" dirty="0"/>
              <a:t>AD 140</a:t>
            </a:r>
            <a:r>
              <a:rPr lang="en-US" sz="3200" dirty="0" smtClean="0"/>
              <a:t>)</a:t>
            </a:r>
          </a:p>
          <a:p>
            <a:pPr lvl="2"/>
            <a:r>
              <a:rPr lang="en-US" sz="2800" dirty="0" smtClean="0"/>
              <a:t>“’As </a:t>
            </a:r>
            <a:r>
              <a:rPr lang="en-US" sz="2800" dirty="0"/>
              <a:t>it is written, ‘Many are called, but few are chosen.’” (</a:t>
            </a:r>
            <a:r>
              <a:rPr lang="en-US" sz="2800" i="1" dirty="0"/>
              <a:t>Barn</a:t>
            </a:r>
            <a:r>
              <a:rPr lang="en-US" sz="2800" dirty="0"/>
              <a:t>. 4.14</a:t>
            </a:r>
            <a:r>
              <a:rPr lang="en-US" sz="2800" dirty="0" smtClean="0"/>
              <a:t>)</a:t>
            </a:r>
          </a:p>
          <a:p>
            <a:pPr lvl="2"/>
            <a:r>
              <a:rPr lang="en-US" sz="2800" dirty="0"/>
              <a:t>(1) Quotes </a:t>
            </a:r>
            <a:r>
              <a:rPr lang="en-US" sz="2800" dirty="0" smtClean="0"/>
              <a:t>Matthew </a:t>
            </a:r>
            <a:r>
              <a:rPr lang="en-US" sz="2800" dirty="0"/>
              <a:t>22:14 as Scripture </a:t>
            </a:r>
            <a:endParaRPr lang="en-US" sz="2800" dirty="0" smtClean="0"/>
          </a:p>
          <a:p>
            <a:pPr lvl="2"/>
            <a:r>
              <a:rPr lang="en-US" sz="2800" dirty="0" smtClean="0"/>
              <a:t>(</a:t>
            </a:r>
            <a:r>
              <a:rPr lang="en-US" sz="2800" dirty="0"/>
              <a:t>2) Some argue he is just quoting oral tradition, but it reads “As it is written” </a:t>
            </a:r>
            <a:endParaRPr lang="en-US" sz="2800" dirty="0"/>
          </a:p>
          <a:p>
            <a:pPr lvl="1"/>
            <a:endParaRPr lang="en-US" sz="2400" dirty="0"/>
          </a:p>
        </p:txBody>
      </p:sp>
    </p:spTree>
    <p:extLst>
      <p:ext uri="{BB962C8B-B14F-4D97-AF65-F5344CB8AC3E}">
        <p14:creationId xmlns:p14="http://schemas.microsoft.com/office/powerpoint/2010/main" val="38842575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Corporate Reception</a:t>
            </a:r>
            <a:endParaRPr lang="en-US" dirty="0"/>
          </a:p>
        </p:txBody>
      </p:sp>
      <p:sp>
        <p:nvSpPr>
          <p:cNvPr id="3" name="Content Placeholder 2"/>
          <p:cNvSpPr>
            <a:spLocks noGrp="1"/>
          </p:cNvSpPr>
          <p:nvPr>
            <p:ph idx="1"/>
          </p:nvPr>
        </p:nvSpPr>
        <p:spPr>
          <a:xfrm>
            <a:off x="940158" y="2097088"/>
            <a:ext cx="10457645" cy="4612805"/>
          </a:xfrm>
        </p:spPr>
        <p:txBody>
          <a:bodyPr>
            <a:normAutofit fontScale="85000" lnSpcReduction="10000"/>
          </a:bodyPr>
          <a:lstStyle/>
          <a:p>
            <a:r>
              <a:rPr lang="en-US" sz="3200" dirty="0"/>
              <a:t>Corporate Reception: the corporate church is a reliable guide to which books are canonical </a:t>
            </a:r>
            <a:endParaRPr lang="en-US" sz="3200" dirty="0" smtClean="0"/>
          </a:p>
          <a:p>
            <a:pPr lvl="1"/>
            <a:r>
              <a:rPr lang="en-US" sz="2400" dirty="0" smtClean="0"/>
              <a:t>The Holy Spirit leads the church as a whole to rightly recognize the books given by God </a:t>
            </a:r>
          </a:p>
          <a:p>
            <a:pPr lvl="2"/>
            <a:r>
              <a:rPr lang="en-US" sz="2200" dirty="0" smtClean="0"/>
              <a:t>John 10:27: “My sheep hear my voice, and I know them, and they follow me.”</a:t>
            </a:r>
          </a:p>
          <a:p>
            <a:pPr lvl="1"/>
            <a:r>
              <a:rPr lang="en-US" sz="2400" dirty="0" smtClean="0"/>
              <a:t>Therefore, the church’s corporate reception of books as is a powerful reason to believe these are the books God intends his people to have </a:t>
            </a:r>
          </a:p>
          <a:p>
            <a:pPr lvl="1"/>
            <a:r>
              <a:rPr lang="en-US" sz="2400" dirty="0" smtClean="0"/>
              <a:t>Qualifiers </a:t>
            </a:r>
          </a:p>
          <a:p>
            <a:pPr lvl="2"/>
            <a:r>
              <a:rPr lang="en-US" sz="2200" dirty="0" smtClean="0"/>
              <a:t>Does not mean the church creates the canon (thermostat/thermometer) </a:t>
            </a:r>
          </a:p>
          <a:p>
            <a:pPr lvl="3"/>
            <a:r>
              <a:rPr lang="en-US" sz="2000" dirty="0" smtClean="0"/>
              <a:t>If books inspired by God are self-authenticating, then we should expect it to illicit a corporate response from the church </a:t>
            </a:r>
          </a:p>
          <a:p>
            <a:pPr lvl="2"/>
            <a:r>
              <a:rPr lang="en-US" sz="2200" dirty="0" smtClean="0"/>
              <a:t>Does not mean there wouldn’t be discussion and some disagreement </a:t>
            </a:r>
          </a:p>
        </p:txBody>
      </p:sp>
    </p:spTree>
    <p:extLst>
      <p:ext uri="{BB962C8B-B14F-4D97-AF65-F5344CB8AC3E}">
        <p14:creationId xmlns:p14="http://schemas.microsoft.com/office/powerpoint/2010/main" val="22184887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Corporate Reception</a:t>
            </a:r>
            <a:endParaRPr lang="en-US" dirty="0"/>
          </a:p>
        </p:txBody>
      </p:sp>
      <p:sp>
        <p:nvSpPr>
          <p:cNvPr id="3" name="Content Placeholder 2"/>
          <p:cNvSpPr>
            <a:spLocks noGrp="1"/>
          </p:cNvSpPr>
          <p:nvPr>
            <p:ph idx="1"/>
          </p:nvPr>
        </p:nvSpPr>
        <p:spPr>
          <a:xfrm>
            <a:off x="940158" y="2097088"/>
            <a:ext cx="10457645" cy="4612805"/>
          </a:xfrm>
        </p:spPr>
        <p:txBody>
          <a:bodyPr>
            <a:noAutofit/>
          </a:bodyPr>
          <a:lstStyle/>
          <a:p>
            <a:r>
              <a:rPr lang="en-US" sz="2800" dirty="0"/>
              <a:t>Defeater: canonical diversity </a:t>
            </a:r>
          </a:p>
          <a:p>
            <a:pPr lvl="1"/>
            <a:r>
              <a:rPr lang="en-US" sz="2800" dirty="0" smtClean="0"/>
              <a:t>If these books are really from God, then why was there any disagreement and why did it take so long to recognize them? </a:t>
            </a:r>
          </a:p>
          <a:p>
            <a:pPr lvl="1"/>
            <a:r>
              <a:rPr lang="en-US" sz="2800" dirty="0" smtClean="0"/>
              <a:t>Given the complex development of the canon, the </a:t>
            </a:r>
            <a:r>
              <a:rPr lang="en-US" sz="2800" dirty="0"/>
              <a:t>church’s final consensus </a:t>
            </a:r>
            <a:r>
              <a:rPr lang="en-US" sz="2800" dirty="0" smtClean="0"/>
              <a:t>around certain books cannot </a:t>
            </a:r>
            <a:r>
              <a:rPr lang="en-US" sz="2800" dirty="0"/>
              <a:t>be the result of the Spirit’s work; </a:t>
            </a:r>
            <a:r>
              <a:rPr lang="en-US" sz="2800" dirty="0" smtClean="0"/>
              <a:t>winners wrote history and chose their own books </a:t>
            </a:r>
            <a:endParaRPr lang="en-US" sz="2800" dirty="0"/>
          </a:p>
          <a:p>
            <a:pPr lvl="1"/>
            <a:r>
              <a:rPr lang="en-US" sz="2800" dirty="0" smtClean="0"/>
              <a:t>The </a:t>
            </a:r>
            <a:r>
              <a:rPr lang="en-US" sz="2800" dirty="0"/>
              <a:t>journey to a consensus around 27 books was so messy that you can’t trust corporate reception as a reliable guide as to which books are from </a:t>
            </a:r>
            <a:r>
              <a:rPr lang="en-US" sz="2800" dirty="0" smtClean="0"/>
              <a:t>God</a:t>
            </a:r>
            <a:endParaRPr lang="en-US" sz="2800" dirty="0"/>
          </a:p>
        </p:txBody>
      </p:sp>
    </p:spTree>
    <p:extLst>
      <p:ext uri="{BB962C8B-B14F-4D97-AF65-F5344CB8AC3E}">
        <p14:creationId xmlns:p14="http://schemas.microsoft.com/office/powerpoint/2010/main" val="4218230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Corporate Reception</a:t>
            </a:r>
            <a:endParaRPr lang="en-US" dirty="0"/>
          </a:p>
        </p:txBody>
      </p:sp>
      <p:sp>
        <p:nvSpPr>
          <p:cNvPr id="3" name="Content Placeholder 2"/>
          <p:cNvSpPr>
            <a:spLocks noGrp="1"/>
          </p:cNvSpPr>
          <p:nvPr>
            <p:ph idx="1"/>
          </p:nvPr>
        </p:nvSpPr>
        <p:spPr>
          <a:xfrm>
            <a:off x="940158" y="2097088"/>
            <a:ext cx="10457645" cy="4612805"/>
          </a:xfrm>
        </p:spPr>
        <p:txBody>
          <a:bodyPr>
            <a:noAutofit/>
          </a:bodyPr>
          <a:lstStyle/>
          <a:p>
            <a:r>
              <a:rPr lang="en-US" sz="3000" dirty="0"/>
              <a:t>Defeater-defeater: two counterpoints </a:t>
            </a:r>
          </a:p>
          <a:p>
            <a:pPr marL="971550" lvl="1" indent="-514350">
              <a:buAutoNum type="arabicParenBoth"/>
            </a:pPr>
            <a:r>
              <a:rPr lang="en-US" sz="2600" dirty="0" smtClean="0"/>
              <a:t>The </a:t>
            </a:r>
            <a:r>
              <a:rPr lang="en-US" sz="2600" dirty="0"/>
              <a:t>canonical-diversity defeater only works if the existence of any disagreement over books is inconsistent with the self-authenticating </a:t>
            </a:r>
            <a:r>
              <a:rPr lang="en-US" sz="2600" dirty="0" smtClean="0"/>
              <a:t>model</a:t>
            </a:r>
          </a:p>
          <a:p>
            <a:pPr lvl="2"/>
            <a:r>
              <a:rPr lang="en-US" sz="2400" dirty="0" smtClean="0"/>
              <a:t>Scripture gives us reasons to actually expect some disagreement over books</a:t>
            </a:r>
            <a:endParaRPr lang="en-US" sz="2400" dirty="0"/>
          </a:p>
          <a:p>
            <a:pPr marL="457200" lvl="1" indent="0">
              <a:buNone/>
            </a:pPr>
            <a:r>
              <a:rPr lang="en-US" sz="2600" dirty="0"/>
              <a:t>(2) The extent of diversity is not as vast as the critics claim (rest of class) </a:t>
            </a:r>
            <a:endParaRPr lang="en-US" sz="2600" dirty="0" smtClean="0"/>
          </a:p>
          <a:p>
            <a:pPr lvl="2"/>
            <a:r>
              <a:rPr lang="en-US" sz="2400" dirty="0" smtClean="0"/>
              <a:t>While there was some diversity of opinion regarding the canon, it is not nearly as problematic as critics make it seem </a:t>
            </a:r>
            <a:r>
              <a:rPr lang="en-US" sz="2400" dirty="0"/>
              <a:t>	</a:t>
            </a:r>
            <a:endParaRPr lang="en-US" sz="2400" dirty="0"/>
          </a:p>
        </p:txBody>
      </p:sp>
    </p:spTree>
    <p:extLst>
      <p:ext uri="{BB962C8B-B14F-4D97-AF65-F5344CB8AC3E}">
        <p14:creationId xmlns:p14="http://schemas.microsoft.com/office/powerpoint/2010/main" val="6979116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Existence of Diversity: Getting our Expectations Straight</a:t>
            </a:r>
            <a:endParaRPr lang="en-US" dirty="0"/>
          </a:p>
        </p:txBody>
      </p:sp>
      <p:sp>
        <p:nvSpPr>
          <p:cNvPr id="3" name="Content Placeholder 2"/>
          <p:cNvSpPr>
            <a:spLocks noGrp="1"/>
          </p:cNvSpPr>
          <p:nvPr>
            <p:ph idx="1"/>
          </p:nvPr>
        </p:nvSpPr>
        <p:spPr>
          <a:xfrm>
            <a:off x="940158" y="2097088"/>
            <a:ext cx="10457645" cy="4612805"/>
          </a:xfrm>
        </p:spPr>
        <p:txBody>
          <a:bodyPr>
            <a:normAutofit lnSpcReduction="10000"/>
          </a:bodyPr>
          <a:lstStyle/>
          <a:p>
            <a:r>
              <a:rPr lang="en-US" sz="2600" dirty="0" smtClean="0"/>
              <a:t>What should we expect the development of the canon to be like?</a:t>
            </a:r>
          </a:p>
          <a:p>
            <a:pPr lvl="1"/>
            <a:r>
              <a:rPr lang="en-US" sz="2200" dirty="0" smtClean="0"/>
              <a:t>Critics make it seem like in order to have a God-given Bible we must have a complete canon that is immediately and universally recognized  </a:t>
            </a:r>
          </a:p>
          <a:p>
            <a:pPr lvl="1"/>
            <a:r>
              <a:rPr lang="en-US" sz="2200" dirty="0" smtClean="0"/>
              <a:t>If there is any disagreement over books in early Christianity, you have no grounds for thinking the church got it right </a:t>
            </a:r>
          </a:p>
          <a:p>
            <a:r>
              <a:rPr lang="en-US" sz="2600" dirty="0" smtClean="0"/>
              <a:t>God used ordinary, historical processes to providentially guide the his people to receive and recognize his books</a:t>
            </a:r>
          </a:p>
          <a:p>
            <a:pPr lvl="1"/>
            <a:r>
              <a:rPr lang="en-US" sz="2200" dirty="0" smtClean="0"/>
              <a:t>We should expect that to take some time (books weren’t all written at once; books took time to circulate, </a:t>
            </a:r>
            <a:r>
              <a:rPr lang="en-US" sz="2200" dirty="0" err="1" smtClean="0"/>
              <a:t>etc</a:t>
            </a:r>
            <a:r>
              <a:rPr lang="en-US" sz="2200" dirty="0" smtClean="0"/>
              <a:t>)</a:t>
            </a:r>
          </a:p>
          <a:p>
            <a:pPr lvl="1"/>
            <a:r>
              <a:rPr lang="en-US" sz="2200" dirty="0" smtClean="0"/>
              <a:t>We should expect there to be some discussion and disagreement about books</a:t>
            </a:r>
            <a:endParaRPr lang="en-US" sz="2200" dirty="0" smtClean="0"/>
          </a:p>
        </p:txBody>
      </p:sp>
    </p:spTree>
    <p:extLst>
      <p:ext uri="{BB962C8B-B14F-4D97-AF65-F5344CB8AC3E}">
        <p14:creationId xmlns:p14="http://schemas.microsoft.com/office/powerpoint/2010/main" val="9301576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Existence of Diversity: Getting our Expectations Straight</a:t>
            </a:r>
            <a:endParaRPr lang="en-US" dirty="0"/>
          </a:p>
        </p:txBody>
      </p:sp>
      <p:sp>
        <p:nvSpPr>
          <p:cNvPr id="3" name="Content Placeholder 2"/>
          <p:cNvSpPr>
            <a:spLocks noGrp="1"/>
          </p:cNvSpPr>
          <p:nvPr>
            <p:ph idx="1"/>
          </p:nvPr>
        </p:nvSpPr>
        <p:spPr>
          <a:xfrm>
            <a:off x="940158" y="2097088"/>
            <a:ext cx="10457645" cy="4612805"/>
          </a:xfrm>
        </p:spPr>
        <p:txBody>
          <a:bodyPr>
            <a:normAutofit/>
          </a:bodyPr>
          <a:lstStyle/>
          <a:p>
            <a:r>
              <a:rPr lang="en-US" sz="3200" dirty="0" smtClean="0"/>
              <a:t>Critics like Ehrman slip in the assumption that any disagreement or </a:t>
            </a:r>
            <a:r>
              <a:rPr lang="en-US" sz="3200" dirty="0" smtClean="0"/>
              <a:t>discussion about books is contrary to what we would expect with God-given books</a:t>
            </a:r>
            <a:endParaRPr lang="en-US" sz="3200" dirty="0" smtClean="0"/>
          </a:p>
          <a:p>
            <a:r>
              <a:rPr lang="en-US" sz="3200" dirty="0" smtClean="0"/>
              <a:t>Discussion: What biblical reasons do we have for actually expecting some diversity and disagreement in early Christianity concerning which books are in and which are out? </a:t>
            </a:r>
            <a:endParaRPr lang="en-US" sz="3200" dirty="0" smtClean="0"/>
          </a:p>
        </p:txBody>
      </p:sp>
    </p:spTree>
    <p:extLst>
      <p:ext uri="{BB962C8B-B14F-4D97-AF65-F5344CB8AC3E}">
        <p14:creationId xmlns:p14="http://schemas.microsoft.com/office/powerpoint/2010/main" val="23757033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Existence of Diversity: Getting our Expectations Straight</a:t>
            </a:r>
            <a:endParaRPr lang="en-US" dirty="0"/>
          </a:p>
        </p:txBody>
      </p:sp>
      <p:sp>
        <p:nvSpPr>
          <p:cNvPr id="3" name="Content Placeholder 2"/>
          <p:cNvSpPr>
            <a:spLocks noGrp="1"/>
          </p:cNvSpPr>
          <p:nvPr>
            <p:ph idx="1"/>
          </p:nvPr>
        </p:nvSpPr>
        <p:spPr>
          <a:xfrm>
            <a:off x="940158" y="2097088"/>
            <a:ext cx="10457645" cy="4612805"/>
          </a:xfrm>
        </p:spPr>
        <p:txBody>
          <a:bodyPr>
            <a:noAutofit/>
          </a:bodyPr>
          <a:lstStyle/>
          <a:p>
            <a:r>
              <a:rPr lang="en-US" dirty="0" smtClean="0"/>
              <a:t>Reasons we should expect some level of disagreement </a:t>
            </a:r>
          </a:p>
          <a:p>
            <a:pPr marL="914400" lvl="1" indent="-457200">
              <a:buAutoNum type="arabicParenBoth"/>
            </a:pPr>
            <a:r>
              <a:rPr lang="en-US" dirty="0" smtClean="0"/>
              <a:t> Scripture warns us about false teachers in the church leading people astray</a:t>
            </a:r>
          </a:p>
          <a:p>
            <a:pPr lvl="2"/>
            <a:r>
              <a:rPr lang="en-US" dirty="0" smtClean="0"/>
              <a:t>2 Peter 2:1: “</a:t>
            </a:r>
            <a:r>
              <a:rPr lang="en-US" dirty="0"/>
              <a:t>But false prophets also arose among the people, just as there will be false teachers among you, who will secretly bring in destructive heresies, even denying the Master who bought them, bringing upon themselves swift destruction</a:t>
            </a:r>
            <a:r>
              <a:rPr lang="en-US" dirty="0" smtClean="0"/>
              <a:t>.”</a:t>
            </a:r>
          </a:p>
          <a:p>
            <a:pPr lvl="3"/>
            <a:r>
              <a:rPr lang="en-US" sz="1800" dirty="0" smtClean="0"/>
              <a:t>It’s reasonable to think that these false teaching involved false teaching about books </a:t>
            </a:r>
          </a:p>
          <a:p>
            <a:pPr lvl="3"/>
            <a:r>
              <a:rPr lang="en-US" sz="1800" dirty="0" smtClean="0"/>
              <a:t>We know false teachers wrote false books (</a:t>
            </a:r>
            <a:r>
              <a:rPr lang="en-US" sz="1800" dirty="0" err="1" smtClean="0"/>
              <a:t>Marcion</a:t>
            </a:r>
            <a:r>
              <a:rPr lang="en-US" sz="1800" dirty="0" smtClean="0"/>
              <a:t>, Markus, </a:t>
            </a:r>
            <a:r>
              <a:rPr lang="en-US" sz="1800" dirty="0" err="1" smtClean="0"/>
              <a:t>Heroditus</a:t>
            </a:r>
            <a:r>
              <a:rPr lang="en-US" sz="1800" dirty="0" smtClean="0"/>
              <a:t>, </a:t>
            </a:r>
            <a:r>
              <a:rPr lang="en-US" sz="1800" dirty="0" err="1" smtClean="0"/>
              <a:t>Montonist</a:t>
            </a:r>
            <a:r>
              <a:rPr lang="en-US" sz="1800" dirty="0" smtClean="0"/>
              <a:t> heresies)</a:t>
            </a:r>
          </a:p>
          <a:p>
            <a:pPr lvl="3"/>
            <a:r>
              <a:rPr lang="en-US" sz="1800" dirty="0" smtClean="0"/>
              <a:t>We know false teachers wrote pretending to be Paul and Peter (2 Thessalonians 2:2; Epistle to </a:t>
            </a:r>
            <a:r>
              <a:rPr lang="en-US" sz="1800" dirty="0" err="1" smtClean="0"/>
              <a:t>Laodecians</a:t>
            </a:r>
            <a:r>
              <a:rPr lang="en-US" sz="1800" dirty="0" smtClean="0"/>
              <a:t>; Gospel of Peter; Apocalypse of Peter)</a:t>
            </a:r>
            <a:endParaRPr lang="en-US" sz="1800" dirty="0" smtClean="0"/>
          </a:p>
          <a:p>
            <a:pPr lvl="2"/>
            <a:r>
              <a:rPr lang="en-US" dirty="0" smtClean="0"/>
              <a:t>2 Corinthians 11:13-14: “For </a:t>
            </a:r>
            <a:r>
              <a:rPr lang="en-US" dirty="0"/>
              <a:t>such men are false apostles, deceitful workmen, disguising themselves as apostles of Christ. </a:t>
            </a:r>
            <a:r>
              <a:rPr lang="en-US" baseline="30000" dirty="0"/>
              <a:t>14</a:t>
            </a:r>
            <a:r>
              <a:rPr lang="en-US" dirty="0"/>
              <a:t> And no wonder, for even Satan disguises himself as an angel of light</a:t>
            </a:r>
            <a:r>
              <a:rPr lang="en-US" dirty="0" smtClean="0"/>
              <a:t>.”</a:t>
            </a:r>
          </a:p>
          <a:p>
            <a:pPr lvl="3"/>
            <a:r>
              <a:rPr lang="en-US" sz="1800" dirty="0" smtClean="0"/>
              <a:t>One way false teachers disguised themselves was by writing forgeries </a:t>
            </a:r>
            <a:endParaRPr lang="en-US" sz="1800" dirty="0" smtClean="0"/>
          </a:p>
        </p:txBody>
      </p:sp>
    </p:spTree>
    <p:extLst>
      <p:ext uri="{BB962C8B-B14F-4D97-AF65-F5344CB8AC3E}">
        <p14:creationId xmlns:p14="http://schemas.microsoft.com/office/powerpoint/2010/main" val="4573262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Existence of Diversity: Getting our Expectations Straight</a:t>
            </a:r>
            <a:endParaRPr lang="en-US" dirty="0"/>
          </a:p>
        </p:txBody>
      </p:sp>
      <p:sp>
        <p:nvSpPr>
          <p:cNvPr id="3" name="Content Placeholder 2"/>
          <p:cNvSpPr>
            <a:spLocks noGrp="1"/>
          </p:cNvSpPr>
          <p:nvPr>
            <p:ph idx="1"/>
          </p:nvPr>
        </p:nvSpPr>
        <p:spPr>
          <a:xfrm>
            <a:off x="940158" y="2097088"/>
            <a:ext cx="10457645" cy="4612805"/>
          </a:xfrm>
        </p:spPr>
        <p:txBody>
          <a:bodyPr>
            <a:noAutofit/>
          </a:bodyPr>
          <a:lstStyle/>
          <a:p>
            <a:r>
              <a:rPr lang="en-US" sz="3600" dirty="0" smtClean="0"/>
              <a:t>Reasons we should expect some level of disagreement </a:t>
            </a:r>
          </a:p>
          <a:p>
            <a:pPr marL="457200" lvl="1" indent="0">
              <a:buNone/>
            </a:pPr>
            <a:r>
              <a:rPr lang="en-US" sz="3200" dirty="0" smtClean="0"/>
              <a:t>(2) Spiritual forces opposing the church (</a:t>
            </a:r>
            <a:r>
              <a:rPr lang="en-US" sz="3200" dirty="0" err="1" smtClean="0"/>
              <a:t>Eph</a:t>
            </a:r>
            <a:r>
              <a:rPr lang="en-US" sz="3200" dirty="0" smtClean="0"/>
              <a:t> 6:10-20; 1 Peter 5:8-10; Rev 12:13-17)</a:t>
            </a:r>
          </a:p>
          <a:p>
            <a:pPr lvl="2"/>
            <a:r>
              <a:rPr lang="en-US" sz="2800" dirty="0" smtClean="0"/>
              <a:t>Gives greater reason to expect controversy and opposition and heresy in early Christianity </a:t>
            </a:r>
          </a:p>
          <a:p>
            <a:pPr lvl="2"/>
            <a:endParaRPr lang="en-US" sz="2800" dirty="0" smtClean="0"/>
          </a:p>
        </p:txBody>
      </p:sp>
    </p:spTree>
    <p:extLst>
      <p:ext uri="{BB962C8B-B14F-4D97-AF65-F5344CB8AC3E}">
        <p14:creationId xmlns:p14="http://schemas.microsoft.com/office/powerpoint/2010/main" val="27118544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docProps/app.xml><?xml version="1.0" encoding="utf-8"?>
<Properties xmlns="http://schemas.openxmlformats.org/officeDocument/2006/extended-properties" xmlns:vt="http://schemas.openxmlformats.org/officeDocument/2006/docPropsVTypes">
  <Template>Ion</Template>
  <TotalTime>70337</TotalTime>
  <Words>2972</Words>
  <Application>Microsoft Office PowerPoint</Application>
  <PresentationFormat>Widescreen</PresentationFormat>
  <Paragraphs>184</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Trebuchet MS</vt:lpstr>
      <vt:lpstr>Tw Cen MT</vt:lpstr>
      <vt:lpstr>Circuit</vt:lpstr>
      <vt:lpstr>Can I trust the Bible?</vt:lpstr>
      <vt:lpstr>PowerPoint Presentation</vt:lpstr>
      <vt:lpstr>Overview of Corporate Reception</vt:lpstr>
      <vt:lpstr>Overview of Corporate Reception</vt:lpstr>
      <vt:lpstr>Overview of Corporate Reception</vt:lpstr>
      <vt:lpstr>The Existence of Diversity: Getting our Expectations Straight</vt:lpstr>
      <vt:lpstr>The Existence of Diversity: Getting our Expectations Straight</vt:lpstr>
      <vt:lpstr>The Existence of Diversity: Getting our Expectations Straight</vt:lpstr>
      <vt:lpstr>The Existence of Diversity: Getting our Expectations Straight</vt:lpstr>
      <vt:lpstr>The Existence of Diversity: Getting our Expectations Straight</vt:lpstr>
      <vt:lpstr>The Existence of Diversity: Getting our Expectations Straight</vt:lpstr>
      <vt:lpstr>The Existence of Diversity: Getting our Expectations Straight</vt:lpstr>
      <vt:lpstr>The Existence of Diversity: Getting our Expectations Straight</vt:lpstr>
      <vt:lpstr>The Existence of Diversity: Getting our Expectations Straight</vt:lpstr>
      <vt:lpstr>The Existence of Diversity: Getting our Expectations Straight</vt:lpstr>
      <vt:lpstr>The Extent of Diversity: The Emergence of a Canonical Core </vt:lpstr>
      <vt:lpstr>The Extent of Diversity: The Emergence of a Canonical Core </vt:lpstr>
      <vt:lpstr>The Extent of Diversity: The Emergence of a Canonical Core </vt:lpstr>
      <vt:lpstr>The Extent of Diversity: The Emergence of a Canonical Core </vt:lpstr>
      <vt:lpstr>The Extent of Diversity: The Emergence of a Canonical Core </vt:lpstr>
      <vt:lpstr>The Extent of Diversity: The Emergence of a Canonical Core </vt:lpstr>
      <vt:lpstr>The Extent of Diversity: The Emergence of a Canonical Core </vt:lpstr>
      <vt:lpstr>The Extent of Diversity: The Emergence of a Canonical Core </vt:lpstr>
      <vt:lpstr>The Extent of Diversity: The Emergence of a Canonical Core </vt:lpstr>
      <vt:lpstr>The Extent of Diversity: The Emergence of a Canonical Core </vt:lpstr>
      <vt:lpstr>The Extent of Diversity: The Emergence of a Canonical Core </vt:lpstr>
      <vt:lpstr>The Extent of Diversity: The Emergence of a Canonical Core </vt:lpstr>
      <vt:lpstr>The Extent of Diversity: The Emergence of a Canonical Core </vt:lpstr>
      <vt:lpstr>The Extent of Diversity: The Emergence of a Canonical Core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I Trust the Bible?</dc:title>
  <dc:creator>Jared Havener</dc:creator>
  <cp:lastModifiedBy>Jared Havener</cp:lastModifiedBy>
  <cp:revision>389</cp:revision>
  <dcterms:created xsi:type="dcterms:W3CDTF">2017-03-07T12:32:22Z</dcterms:created>
  <dcterms:modified xsi:type="dcterms:W3CDTF">2017-05-07T13:07:06Z</dcterms:modified>
</cp:coreProperties>
</file>